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4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5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6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7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8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9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10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14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15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16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17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18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19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20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21.xml" ContentType="application/vnd.openxmlformats-officedocument.presentationml.notesSlid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notesSlides/notesSlide22.xml" ContentType="application/vnd.openxmlformats-officedocument.presentationml.notesSlid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notesSlides/notesSlide23.xml" ContentType="application/vnd.openxmlformats-officedocument.presentationml.notesSlide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notesSlides/notesSlide24.xml" ContentType="application/vnd.openxmlformats-officedocument.presentationml.notesSlid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notesSlides/notesSlide25.xml" ContentType="application/vnd.openxmlformats-officedocument.presentationml.notesSlide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26.xml" ContentType="application/vnd.openxmlformats-officedocument.presentationml.notesSl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27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notesSlides/notesSlide28.xml" ContentType="application/vnd.openxmlformats-officedocument.presentationml.notesSlid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notesSlides/notesSlide2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428" r:id="rId2"/>
    <p:sldId id="414" r:id="rId3"/>
    <p:sldId id="263" r:id="rId4"/>
    <p:sldId id="435" r:id="rId5"/>
    <p:sldId id="422" r:id="rId6"/>
    <p:sldId id="440" r:id="rId7"/>
    <p:sldId id="442" r:id="rId8"/>
    <p:sldId id="443" r:id="rId9"/>
    <p:sldId id="413" r:id="rId10"/>
    <p:sldId id="259" r:id="rId11"/>
    <p:sldId id="419" r:id="rId12"/>
    <p:sldId id="453" r:id="rId13"/>
    <p:sldId id="454" r:id="rId14"/>
    <p:sldId id="416" r:id="rId15"/>
    <p:sldId id="417" r:id="rId16"/>
    <p:sldId id="407" r:id="rId17"/>
    <p:sldId id="408" r:id="rId18"/>
    <p:sldId id="458" r:id="rId19"/>
    <p:sldId id="411" r:id="rId20"/>
    <p:sldId id="410" r:id="rId21"/>
    <p:sldId id="420" r:id="rId22"/>
    <p:sldId id="455" r:id="rId23"/>
    <p:sldId id="451" r:id="rId24"/>
    <p:sldId id="452" r:id="rId25"/>
    <p:sldId id="450" r:id="rId26"/>
    <p:sldId id="448" r:id="rId27"/>
    <p:sldId id="409" r:id="rId28"/>
    <p:sldId id="459" r:id="rId29"/>
    <p:sldId id="421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28" autoAdjust="0"/>
    <p:restoredTop sz="94841"/>
  </p:normalViewPr>
  <p:slideViewPr>
    <p:cSldViewPr snapToGrid="0">
      <p:cViewPr varScale="1">
        <p:scale>
          <a:sx n="112" d="100"/>
          <a:sy n="112" d="100"/>
        </p:scale>
        <p:origin x="61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928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mailto:famille@stationdelaventure.com" TargetMode="External"/><Relationship Id="rId1" Type="http://schemas.openxmlformats.org/officeDocument/2006/relationships/hyperlink" Target="mailto:info@maisonfamillekateri.com" TargetMode="External"/><Relationship Id="rId4" Type="http://schemas.openxmlformats.org/officeDocument/2006/relationships/image" Target="../media/image54.sv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Relationship Id="rId6" Type="http://schemas.openxmlformats.org/officeDocument/2006/relationships/hyperlink" Target="mailto:famille@stationdelaventure.com" TargetMode="External"/><Relationship Id="rId5" Type="http://schemas.openxmlformats.org/officeDocument/2006/relationships/hyperlink" Target="mailto:info@maisonfamillekateri.com" TargetMode="External"/><Relationship Id="rId4" Type="http://schemas.openxmlformats.org/officeDocument/2006/relationships/image" Target="../media/image5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7EFC9F-E809-4525-905F-3DE8E86D4B1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DF1607A-1630-4DD7-A113-9D22A7F2F68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A" sz="2000" b="1" dirty="0"/>
            <a:t>Maison de la </a:t>
          </a:r>
          <a:r>
            <a:rPr lang="fr-CA" sz="2000" b="1" dirty="0">
              <a:latin typeface="Calibri Light" panose="020F0302020204030204"/>
            </a:rPr>
            <a:t>Famille</a:t>
          </a:r>
          <a:r>
            <a:rPr lang="fr-CA" sz="2000" b="1" dirty="0"/>
            <a:t> </a:t>
          </a:r>
          <a:r>
            <a:rPr lang="fr-CA" sz="2000" b="1" dirty="0" err="1">
              <a:latin typeface="Calibri Light" panose="020F0302020204030204"/>
            </a:rPr>
            <a:t>Kateri</a:t>
          </a:r>
          <a:endParaRPr lang="fr-CA" sz="2000" b="1" dirty="0"/>
        </a:p>
        <a:p>
          <a:pPr>
            <a:lnSpc>
              <a:spcPct val="100000"/>
            </a:lnSpc>
          </a:pPr>
          <a:r>
            <a:rPr lang="fr-CA" sz="1800" b="1" dirty="0"/>
            <a:t>450-659-9188</a:t>
          </a:r>
          <a:endParaRPr lang="fr-CA" sz="1800" b="1" dirty="0">
            <a:solidFill>
              <a:schemeClr val="accent1">
                <a:lumMod val="50000"/>
              </a:schemeClr>
            </a:solidFill>
            <a:hlinkClick xmlns:r="http://schemas.openxmlformats.org/officeDocument/2006/relationships" r:id="rId1"/>
          </a:endParaRPr>
        </a:p>
        <a:p>
          <a:pPr>
            <a:lnSpc>
              <a:spcPct val="100000"/>
            </a:lnSpc>
          </a:pPr>
          <a:r>
            <a:rPr lang="fr-CA" sz="1800" dirty="0">
              <a:solidFill>
                <a:schemeClr val="accent1">
                  <a:lumMod val="50000"/>
                </a:schemeClr>
              </a:solidFill>
              <a:hlinkClick xmlns:r="http://schemas.openxmlformats.org/officeDocument/2006/relationships" r:id="rId1"/>
            </a:rPr>
            <a:t>info@maisonfamillekateri.com</a:t>
          </a:r>
          <a:endParaRPr lang="fr-CA" sz="1800" dirty="0">
            <a:solidFill>
              <a:schemeClr val="accent1">
                <a:lumMod val="50000"/>
              </a:schemeClr>
            </a:solidFill>
          </a:endParaRPr>
        </a:p>
      </dgm:t>
    </dgm:pt>
    <dgm:pt modelId="{2471BAA4-0FD8-497F-B0FE-913652292B3F}" type="parTrans" cxnId="{0E06E2E2-A0CD-4A0C-A109-B043831FDBDA}">
      <dgm:prSet/>
      <dgm:spPr/>
      <dgm:t>
        <a:bodyPr/>
        <a:lstStyle/>
        <a:p>
          <a:endParaRPr lang="en-US"/>
        </a:p>
      </dgm:t>
    </dgm:pt>
    <dgm:pt modelId="{9F73B2EE-F55C-40BE-8CC2-45E882F6140B}" type="sibTrans" cxnId="{0E06E2E2-A0CD-4A0C-A109-B043831FDBDA}">
      <dgm:prSet/>
      <dgm:spPr/>
      <dgm:t>
        <a:bodyPr/>
        <a:lstStyle/>
        <a:p>
          <a:endParaRPr lang="en-US"/>
        </a:p>
      </dgm:t>
    </dgm:pt>
    <dgm:pt modelId="{AFB2337E-BA56-4175-B07F-5C00A72AADF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A" sz="2000" b="1" dirty="0"/>
            <a:t>Station de l’aventure</a:t>
          </a:r>
        </a:p>
        <a:p>
          <a:pPr>
            <a:lnSpc>
              <a:spcPct val="100000"/>
            </a:lnSpc>
          </a:pPr>
          <a:r>
            <a:rPr lang="fr-CA" sz="1800" b="1" dirty="0"/>
            <a:t>450-691-4897</a:t>
          </a:r>
          <a:endParaRPr lang="fr-CA" sz="1800" b="1" dirty="0">
            <a:hlinkClick xmlns:r="http://schemas.openxmlformats.org/officeDocument/2006/relationships" r:id="rId2">
              <a:extLst>
                <a:ext uri="{A12FA001-AC4F-418D-AE19-62706E023703}">
                  <ahyp:hlinkClr xmlns:ahyp="http://schemas.microsoft.com/office/drawing/2018/hyperlinkcolor" xmlns="" val="tx"/>
                </a:ext>
              </a:extLst>
            </a:hlinkClick>
          </a:endParaRPr>
        </a:p>
        <a:p>
          <a:pPr>
            <a:lnSpc>
              <a:spcPct val="100000"/>
            </a:lnSpc>
          </a:pPr>
          <a:r>
            <a:rPr lang="fr-CA" sz="1800" dirty="0">
              <a:solidFill>
                <a:schemeClr val="accent1">
                  <a:lumMod val="50000"/>
                </a:schemeClr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famille@stationdelaventure.com</a:t>
          </a:r>
          <a:endParaRPr lang="fr-CA" sz="1800" dirty="0">
            <a:solidFill>
              <a:schemeClr val="accent1">
                <a:lumMod val="50000"/>
              </a:schemeClr>
            </a:solidFill>
          </a:endParaRPr>
        </a:p>
      </dgm:t>
    </dgm:pt>
    <dgm:pt modelId="{A28DCC77-447F-43E9-B0CE-208A66016A6F}" type="parTrans" cxnId="{6F33CEDB-14F5-46CB-9506-3CAABEA19B90}">
      <dgm:prSet/>
      <dgm:spPr/>
      <dgm:t>
        <a:bodyPr/>
        <a:lstStyle/>
        <a:p>
          <a:endParaRPr lang="en-US"/>
        </a:p>
      </dgm:t>
    </dgm:pt>
    <dgm:pt modelId="{3992995F-A101-4294-AE88-3257134D7284}" type="sibTrans" cxnId="{6F33CEDB-14F5-46CB-9506-3CAABEA19B90}">
      <dgm:prSet/>
      <dgm:spPr/>
      <dgm:t>
        <a:bodyPr/>
        <a:lstStyle/>
        <a:p>
          <a:endParaRPr lang="en-US"/>
        </a:p>
      </dgm:t>
    </dgm:pt>
    <dgm:pt modelId="{F82FD78F-7091-D648-BE2C-2FA170154AD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A" sz="2000" b="1" dirty="0"/>
            <a:t>Apprendre en </a:t>
          </a:r>
          <a:r>
            <a:rPr lang="fr-CA" sz="2000" b="1" dirty="0" err="1"/>
            <a:t>coeur</a:t>
          </a:r>
          <a:r>
            <a:rPr lang="fr-CA" sz="2000" b="1" dirty="0"/>
            <a:t>  </a:t>
          </a:r>
        </a:p>
        <a:p>
          <a:pPr>
            <a:lnSpc>
              <a:spcPct val="100000"/>
            </a:lnSpc>
          </a:pPr>
          <a:r>
            <a:rPr lang="fr-CA" sz="1800" b="1" dirty="0"/>
            <a:t>450-454-0400  </a:t>
          </a:r>
        </a:p>
        <a:p>
          <a:pPr>
            <a:lnSpc>
              <a:spcPct val="100000"/>
            </a:lnSpc>
          </a:pPr>
          <a:r>
            <a:rPr lang="fr-CA" sz="1800" u="sng" dirty="0" err="1">
              <a:solidFill>
                <a:schemeClr val="accent1">
                  <a:lumMod val="50000"/>
                </a:schemeClr>
              </a:solidFill>
            </a:rPr>
            <a:t>apprendreencoeur@gmail.com</a:t>
          </a:r>
          <a:r>
            <a:rPr lang="fr-CA" sz="1800" u="sng" dirty="0">
              <a:solidFill>
                <a:schemeClr val="accent1">
                  <a:lumMod val="50000"/>
                </a:schemeClr>
              </a:solidFill>
            </a:rPr>
            <a:t> </a:t>
          </a:r>
        </a:p>
      </dgm:t>
    </dgm:pt>
    <dgm:pt modelId="{1EE2BA94-5A32-4E4D-9F54-AEB0138D572D}" type="parTrans" cxnId="{F6EA2CDF-E4E3-6A43-B050-670997E66738}">
      <dgm:prSet/>
      <dgm:spPr/>
      <dgm:t>
        <a:bodyPr/>
        <a:lstStyle/>
        <a:p>
          <a:endParaRPr lang="fr-CA"/>
        </a:p>
      </dgm:t>
    </dgm:pt>
    <dgm:pt modelId="{EEF233D1-0BEC-3F42-B3E9-2831CBAF9AF8}" type="sibTrans" cxnId="{F6EA2CDF-E4E3-6A43-B050-670997E66738}">
      <dgm:prSet/>
      <dgm:spPr/>
      <dgm:t>
        <a:bodyPr/>
        <a:lstStyle/>
        <a:p>
          <a:endParaRPr lang="fr-CA"/>
        </a:p>
      </dgm:t>
    </dgm:pt>
    <dgm:pt modelId="{3FAAFBE6-6B6B-46AE-A85E-0E5E9AABCAC4}" type="pres">
      <dgm:prSet presAssocID="{B47EFC9F-E809-4525-905F-3DE8E86D4B1B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D3DAC49B-EBAC-400A-A992-D5A4C26B0A32}" type="pres">
      <dgm:prSet presAssocID="{9DF1607A-1630-4DD7-A113-9D22A7F2F685}" presName="compNode" presStyleCnt="0"/>
      <dgm:spPr/>
    </dgm:pt>
    <dgm:pt modelId="{B030084C-214D-4D44-8730-3FBB10245B34}" type="pres">
      <dgm:prSet presAssocID="{9DF1607A-1630-4DD7-A113-9D22A7F2F685}" presName="bgRect" presStyleLbl="bgShp" presStyleIdx="0" presStyleCnt="3" custScaleY="125882" custLinFactNeighborX="0" custLinFactNeighborY="27763"/>
      <dgm:spPr/>
    </dgm:pt>
    <dgm:pt modelId="{81B9E8AE-3890-423D-931B-F01E2A03548B}" type="pres">
      <dgm:prSet presAssocID="{9DF1607A-1630-4DD7-A113-9D22A7F2F685}" presName="iconRect" presStyleLbl="node1" presStyleIdx="0" presStyleCnt="3" custLinFactNeighborX="-4078" custLinFactNeighborY="43655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Enveloppe"/>
        </a:ext>
      </dgm:extLst>
    </dgm:pt>
    <dgm:pt modelId="{CCE045EC-301B-480D-8FE8-65D3E19E96AA}" type="pres">
      <dgm:prSet presAssocID="{9DF1607A-1630-4DD7-A113-9D22A7F2F685}" presName="spaceRect" presStyleCnt="0"/>
      <dgm:spPr/>
    </dgm:pt>
    <dgm:pt modelId="{29058495-367A-4EBC-9F41-AA6CB47E6311}" type="pres">
      <dgm:prSet presAssocID="{9DF1607A-1630-4DD7-A113-9D22A7F2F685}" presName="parTx" presStyleLbl="revTx" presStyleIdx="0" presStyleCnt="3" custScaleX="102181" custScaleY="124309" custLinFactNeighborX="-3387" custLinFactNeighborY="31736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33BD5176-81F0-4D8F-B570-4E8DD6888648}" type="pres">
      <dgm:prSet presAssocID="{9F73B2EE-F55C-40BE-8CC2-45E882F6140B}" presName="sibTrans" presStyleCnt="0"/>
      <dgm:spPr/>
    </dgm:pt>
    <dgm:pt modelId="{8AA1D1C6-B91E-4961-8C19-C6399C82548F}" type="pres">
      <dgm:prSet presAssocID="{AFB2337E-BA56-4175-B07F-5C00A72AADF8}" presName="compNode" presStyleCnt="0"/>
      <dgm:spPr/>
    </dgm:pt>
    <dgm:pt modelId="{8C6446DE-B82C-4EA6-9CDE-52700210B2C2}" type="pres">
      <dgm:prSet presAssocID="{AFB2337E-BA56-4175-B07F-5C00A72AADF8}" presName="bgRect" presStyleLbl="bgShp" presStyleIdx="1" presStyleCnt="3" custScaleY="121776" custLinFactNeighborY="-7"/>
      <dgm:spPr/>
    </dgm:pt>
    <dgm:pt modelId="{0617D18C-1C56-4C07-BC25-300AA40B725E}" type="pres">
      <dgm:prSet presAssocID="{AFB2337E-BA56-4175-B07F-5C00A72AADF8}" presName="iconRect" presStyleLbl="node1" presStyleIdx="1" presStyleCnt="3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fr-FR"/>
        </a:p>
      </dgm:t>
    </dgm:pt>
    <dgm:pt modelId="{76EC4E13-C809-49F5-A61F-3471614FDBE2}" type="pres">
      <dgm:prSet presAssocID="{AFB2337E-BA56-4175-B07F-5C00A72AADF8}" presName="spaceRect" presStyleCnt="0"/>
      <dgm:spPr/>
    </dgm:pt>
    <dgm:pt modelId="{AECE91C6-4927-4071-8898-AA56C5F9BE19}" type="pres">
      <dgm:prSet presAssocID="{AFB2337E-BA56-4175-B07F-5C00A72AADF8}" presName="parTx" presStyleLbl="revTx" presStyleIdx="1" presStyleCnt="3" custLinFactNeighborX="-232" custLinFactNeighborY="-3844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96A43C90-241D-0C40-96AE-6FFAC332D574}" type="pres">
      <dgm:prSet presAssocID="{3992995F-A101-4294-AE88-3257134D7284}" presName="sibTrans" presStyleCnt="0"/>
      <dgm:spPr/>
    </dgm:pt>
    <dgm:pt modelId="{F8CF7384-B881-2746-8600-C860ADD9B904}" type="pres">
      <dgm:prSet presAssocID="{F82FD78F-7091-D648-BE2C-2FA170154ADD}" presName="compNode" presStyleCnt="0"/>
      <dgm:spPr/>
    </dgm:pt>
    <dgm:pt modelId="{3B74D82D-C1D4-5445-BDDE-1DC22546F1B1}" type="pres">
      <dgm:prSet presAssocID="{F82FD78F-7091-D648-BE2C-2FA170154ADD}" presName="bgRect" presStyleLbl="bgShp" presStyleIdx="2" presStyleCnt="3" custScaleY="122094" custLinFactNeighborX="386" custLinFactNeighborY="-24658"/>
      <dgm:spPr/>
    </dgm:pt>
    <dgm:pt modelId="{11231EBA-68B6-0047-B53B-FD4D4F750AB1}" type="pres">
      <dgm:prSet presAssocID="{F82FD78F-7091-D648-BE2C-2FA170154ADD}" presName="iconRect" presStyleLbl="node1" presStyleIdx="2" presStyleCnt="3" custLinFactNeighborX="4463" custLinFactNeighborY="-54315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EF7BBCAD-B60C-ED4B-BA55-A4F0EEF82907}" type="pres">
      <dgm:prSet presAssocID="{F82FD78F-7091-D648-BE2C-2FA170154ADD}" presName="spaceRect" presStyleCnt="0"/>
      <dgm:spPr/>
    </dgm:pt>
    <dgm:pt modelId="{04EF24A1-078D-D247-AD45-E005947AE59B}" type="pres">
      <dgm:prSet presAssocID="{F82FD78F-7091-D648-BE2C-2FA170154ADD}" presName="parTx" presStyleLbl="revTx" presStyleIdx="2" presStyleCnt="3" custLinFactNeighborY="-30554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</dgm:ptLst>
  <dgm:cxnLst>
    <dgm:cxn modelId="{F6EA2CDF-E4E3-6A43-B050-670997E66738}" srcId="{B47EFC9F-E809-4525-905F-3DE8E86D4B1B}" destId="{F82FD78F-7091-D648-BE2C-2FA170154ADD}" srcOrd="2" destOrd="0" parTransId="{1EE2BA94-5A32-4E4D-9F54-AEB0138D572D}" sibTransId="{EEF233D1-0BEC-3F42-B3E9-2831CBAF9AF8}"/>
    <dgm:cxn modelId="{57E6C99A-83CD-9B4F-8F9B-409D7049C663}" type="presOf" srcId="{F82FD78F-7091-D648-BE2C-2FA170154ADD}" destId="{04EF24A1-078D-D247-AD45-E005947AE59B}" srcOrd="0" destOrd="0" presId="urn:microsoft.com/office/officeart/2018/2/layout/IconVerticalSolidList"/>
    <dgm:cxn modelId="{316251E4-137D-6848-9257-E248049B215A}" type="presOf" srcId="{AFB2337E-BA56-4175-B07F-5C00A72AADF8}" destId="{AECE91C6-4927-4071-8898-AA56C5F9BE19}" srcOrd="0" destOrd="0" presId="urn:microsoft.com/office/officeart/2018/2/layout/IconVerticalSolidList"/>
    <dgm:cxn modelId="{6F33CEDB-14F5-46CB-9506-3CAABEA19B90}" srcId="{B47EFC9F-E809-4525-905F-3DE8E86D4B1B}" destId="{AFB2337E-BA56-4175-B07F-5C00A72AADF8}" srcOrd="1" destOrd="0" parTransId="{A28DCC77-447F-43E9-B0CE-208A66016A6F}" sibTransId="{3992995F-A101-4294-AE88-3257134D7284}"/>
    <dgm:cxn modelId="{0E06E2E2-A0CD-4A0C-A109-B043831FDBDA}" srcId="{B47EFC9F-E809-4525-905F-3DE8E86D4B1B}" destId="{9DF1607A-1630-4DD7-A113-9D22A7F2F685}" srcOrd="0" destOrd="0" parTransId="{2471BAA4-0FD8-497F-B0FE-913652292B3F}" sibTransId="{9F73B2EE-F55C-40BE-8CC2-45E882F6140B}"/>
    <dgm:cxn modelId="{D863D474-2C40-4DA4-8305-97666562DBF9}" type="presOf" srcId="{B47EFC9F-E809-4525-905F-3DE8E86D4B1B}" destId="{3FAAFBE6-6B6B-46AE-A85E-0E5E9AABCAC4}" srcOrd="0" destOrd="0" presId="urn:microsoft.com/office/officeart/2018/2/layout/IconVerticalSolidList"/>
    <dgm:cxn modelId="{585CCD34-C65F-D748-9BCD-9EFE5A3BF980}" type="presOf" srcId="{9DF1607A-1630-4DD7-A113-9D22A7F2F685}" destId="{29058495-367A-4EBC-9F41-AA6CB47E6311}" srcOrd="0" destOrd="0" presId="urn:microsoft.com/office/officeart/2018/2/layout/IconVerticalSolidList"/>
    <dgm:cxn modelId="{0D39CE37-DF5E-1B49-A189-E3FB0E0B055E}" type="presParOf" srcId="{3FAAFBE6-6B6B-46AE-A85E-0E5E9AABCAC4}" destId="{D3DAC49B-EBAC-400A-A992-D5A4C26B0A32}" srcOrd="0" destOrd="0" presId="urn:microsoft.com/office/officeart/2018/2/layout/IconVerticalSolidList"/>
    <dgm:cxn modelId="{5E805542-654D-5C49-8B26-A8C948FFC16C}" type="presParOf" srcId="{D3DAC49B-EBAC-400A-A992-D5A4C26B0A32}" destId="{B030084C-214D-4D44-8730-3FBB10245B34}" srcOrd="0" destOrd="0" presId="urn:microsoft.com/office/officeart/2018/2/layout/IconVerticalSolidList"/>
    <dgm:cxn modelId="{A98645F4-BF3A-7C46-AF38-85440FEB1141}" type="presParOf" srcId="{D3DAC49B-EBAC-400A-A992-D5A4C26B0A32}" destId="{81B9E8AE-3890-423D-931B-F01E2A03548B}" srcOrd="1" destOrd="0" presId="urn:microsoft.com/office/officeart/2018/2/layout/IconVerticalSolidList"/>
    <dgm:cxn modelId="{7775DDC8-2E9B-B641-B648-1051CD56ED7E}" type="presParOf" srcId="{D3DAC49B-EBAC-400A-A992-D5A4C26B0A32}" destId="{CCE045EC-301B-480D-8FE8-65D3E19E96AA}" srcOrd="2" destOrd="0" presId="urn:microsoft.com/office/officeart/2018/2/layout/IconVerticalSolidList"/>
    <dgm:cxn modelId="{06F5EEE1-F3D9-F947-9650-7D535594EFC4}" type="presParOf" srcId="{D3DAC49B-EBAC-400A-A992-D5A4C26B0A32}" destId="{29058495-367A-4EBC-9F41-AA6CB47E6311}" srcOrd="3" destOrd="0" presId="urn:microsoft.com/office/officeart/2018/2/layout/IconVerticalSolidList"/>
    <dgm:cxn modelId="{2CAA1643-6F67-2C45-A517-EC6C7B8092EF}" type="presParOf" srcId="{3FAAFBE6-6B6B-46AE-A85E-0E5E9AABCAC4}" destId="{33BD5176-81F0-4D8F-B570-4E8DD6888648}" srcOrd="1" destOrd="0" presId="urn:microsoft.com/office/officeart/2018/2/layout/IconVerticalSolidList"/>
    <dgm:cxn modelId="{F974756C-F691-0442-9248-8A6EFE7F0BBB}" type="presParOf" srcId="{3FAAFBE6-6B6B-46AE-A85E-0E5E9AABCAC4}" destId="{8AA1D1C6-B91E-4961-8C19-C6399C82548F}" srcOrd="2" destOrd="0" presId="urn:microsoft.com/office/officeart/2018/2/layout/IconVerticalSolidList"/>
    <dgm:cxn modelId="{8E765B8D-92E2-504A-9546-1E24175D9B53}" type="presParOf" srcId="{8AA1D1C6-B91E-4961-8C19-C6399C82548F}" destId="{8C6446DE-B82C-4EA6-9CDE-52700210B2C2}" srcOrd="0" destOrd="0" presId="urn:microsoft.com/office/officeart/2018/2/layout/IconVerticalSolidList"/>
    <dgm:cxn modelId="{22DEAC13-4360-2140-B0E4-15E8C111A553}" type="presParOf" srcId="{8AA1D1C6-B91E-4961-8C19-C6399C82548F}" destId="{0617D18C-1C56-4C07-BC25-300AA40B725E}" srcOrd="1" destOrd="0" presId="urn:microsoft.com/office/officeart/2018/2/layout/IconVerticalSolidList"/>
    <dgm:cxn modelId="{DD5C529C-64F4-DF43-8FF9-FB30D2DCF21C}" type="presParOf" srcId="{8AA1D1C6-B91E-4961-8C19-C6399C82548F}" destId="{76EC4E13-C809-49F5-A61F-3471614FDBE2}" srcOrd="2" destOrd="0" presId="urn:microsoft.com/office/officeart/2018/2/layout/IconVerticalSolidList"/>
    <dgm:cxn modelId="{89FE6AC8-BC90-FC41-AF23-259B0D99B366}" type="presParOf" srcId="{8AA1D1C6-B91E-4961-8C19-C6399C82548F}" destId="{AECE91C6-4927-4071-8898-AA56C5F9BE19}" srcOrd="3" destOrd="0" presId="urn:microsoft.com/office/officeart/2018/2/layout/IconVerticalSolidList"/>
    <dgm:cxn modelId="{4D2EA839-6C35-CC4E-A96F-193FCA7FD0E8}" type="presParOf" srcId="{3FAAFBE6-6B6B-46AE-A85E-0E5E9AABCAC4}" destId="{96A43C90-241D-0C40-96AE-6FFAC332D574}" srcOrd="3" destOrd="0" presId="urn:microsoft.com/office/officeart/2018/2/layout/IconVerticalSolidList"/>
    <dgm:cxn modelId="{8F72403B-CC4C-7A4C-B60A-69F66DD7A2A1}" type="presParOf" srcId="{3FAAFBE6-6B6B-46AE-A85E-0E5E9AABCAC4}" destId="{F8CF7384-B881-2746-8600-C860ADD9B904}" srcOrd="4" destOrd="0" presId="urn:microsoft.com/office/officeart/2018/2/layout/IconVerticalSolidList"/>
    <dgm:cxn modelId="{398424D8-CA60-3E43-A9FF-E34F62993D40}" type="presParOf" srcId="{F8CF7384-B881-2746-8600-C860ADD9B904}" destId="{3B74D82D-C1D4-5445-BDDE-1DC22546F1B1}" srcOrd="0" destOrd="0" presId="urn:microsoft.com/office/officeart/2018/2/layout/IconVerticalSolidList"/>
    <dgm:cxn modelId="{9F8698A1-91BE-C04A-B58F-DF528E16C7D6}" type="presParOf" srcId="{F8CF7384-B881-2746-8600-C860ADD9B904}" destId="{11231EBA-68B6-0047-B53B-FD4D4F750AB1}" srcOrd="1" destOrd="0" presId="urn:microsoft.com/office/officeart/2018/2/layout/IconVerticalSolidList"/>
    <dgm:cxn modelId="{1EC32AD2-1DEC-614B-94F2-3C1669FF8CED}" type="presParOf" srcId="{F8CF7384-B881-2746-8600-C860ADD9B904}" destId="{EF7BBCAD-B60C-ED4B-BA55-A4F0EEF82907}" srcOrd="2" destOrd="0" presId="urn:microsoft.com/office/officeart/2018/2/layout/IconVerticalSolidList"/>
    <dgm:cxn modelId="{D5DEA0D8-41D9-DE4D-97ED-7201C1AE9523}" type="presParOf" srcId="{F8CF7384-B881-2746-8600-C860ADD9B904}" destId="{04EF24A1-078D-D247-AD45-E005947AE59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30084C-214D-4D44-8730-3FBB10245B34}">
      <dsp:nvSpPr>
        <dsp:cNvPr id="0" name=""/>
        <dsp:cNvSpPr/>
      </dsp:nvSpPr>
      <dsp:spPr>
        <a:xfrm>
          <a:off x="-24959" y="397753"/>
          <a:ext cx="6486842" cy="17614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9E8AE-3890-423D-931B-F01E2A03548B}">
      <dsp:nvSpPr>
        <dsp:cNvPr id="0" name=""/>
        <dsp:cNvSpPr/>
      </dsp:nvSpPr>
      <dsp:spPr>
        <a:xfrm>
          <a:off x="366942" y="841166"/>
          <a:ext cx="769612" cy="769612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058495-367A-4EBC-9F41-AA6CB47E6311}">
      <dsp:nvSpPr>
        <dsp:cNvPr id="0" name=""/>
        <dsp:cNvSpPr/>
      </dsp:nvSpPr>
      <dsp:spPr>
        <a:xfrm>
          <a:off x="1373284" y="464353"/>
          <a:ext cx="4973655" cy="1739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092" tIns="148092" rIns="148092" bIns="148092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CA" sz="2000" b="1" kern="1200" dirty="0"/>
            <a:t>Maison de la </a:t>
          </a:r>
          <a:r>
            <a:rPr lang="fr-CA" sz="2000" b="1" kern="1200" dirty="0">
              <a:latin typeface="Calibri Light" panose="020F0302020204030204"/>
            </a:rPr>
            <a:t>Famille</a:t>
          </a:r>
          <a:r>
            <a:rPr lang="fr-CA" sz="2000" b="1" kern="1200" dirty="0"/>
            <a:t> </a:t>
          </a:r>
          <a:r>
            <a:rPr lang="fr-CA" sz="2000" b="1" kern="1200" dirty="0" err="1">
              <a:latin typeface="Calibri Light" panose="020F0302020204030204"/>
            </a:rPr>
            <a:t>Kateri</a:t>
          </a:r>
          <a:endParaRPr lang="fr-CA" sz="2000" b="1" kern="1200" dirty="0"/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CA" sz="1800" b="1" kern="1200" dirty="0"/>
            <a:t>450-659-9188</a:t>
          </a:r>
          <a:endParaRPr lang="fr-CA" sz="1800" b="1" kern="1200" dirty="0">
            <a:solidFill>
              <a:schemeClr val="accent1">
                <a:lumMod val="50000"/>
              </a:schemeClr>
            </a:solidFill>
            <a:hlinkClick xmlns:r="http://schemas.openxmlformats.org/officeDocument/2006/relationships" r:id="rId5"/>
          </a:endParaRP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CA" sz="1800" kern="1200" dirty="0">
              <a:solidFill>
                <a:schemeClr val="accent1">
                  <a:lumMod val="50000"/>
                </a:schemeClr>
              </a:solidFill>
              <a:hlinkClick xmlns:r="http://schemas.openxmlformats.org/officeDocument/2006/relationships" r:id="rId5"/>
            </a:rPr>
            <a:t>info@maisonfamillekateri.com</a:t>
          </a:r>
          <a:endParaRPr lang="fr-CA" sz="18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1373284" y="464353"/>
        <a:ext cx="4973655" cy="1739449"/>
      </dsp:txXfrm>
    </dsp:sp>
    <dsp:sp modelId="{8C6446DE-B82C-4EA6-9CDE-52700210B2C2}">
      <dsp:nvSpPr>
        <dsp:cNvPr id="0" name=""/>
        <dsp:cNvSpPr/>
      </dsp:nvSpPr>
      <dsp:spPr>
        <a:xfrm>
          <a:off x="-24959" y="2120453"/>
          <a:ext cx="6486842" cy="170400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17D18C-1C56-4C07-BC25-300AA40B725E}">
      <dsp:nvSpPr>
        <dsp:cNvPr id="0" name=""/>
        <dsp:cNvSpPr/>
      </dsp:nvSpPr>
      <dsp:spPr>
        <a:xfrm>
          <a:off x="398327" y="2587748"/>
          <a:ext cx="769612" cy="769612"/>
        </a:xfrm>
        <a:prstGeom prst="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CE91C6-4927-4071-8898-AA56C5F9BE19}">
      <dsp:nvSpPr>
        <dsp:cNvPr id="0" name=""/>
        <dsp:cNvSpPr/>
      </dsp:nvSpPr>
      <dsp:spPr>
        <a:xfrm>
          <a:off x="1579933" y="2219118"/>
          <a:ext cx="4867495" cy="1399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092" tIns="148092" rIns="148092" bIns="148092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CA" sz="2000" b="1" kern="1200" dirty="0"/>
            <a:t>Station de l’aventure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CA" sz="1800" b="1" kern="1200" dirty="0"/>
            <a:t>450-691-4897</a:t>
          </a:r>
          <a:endParaRPr lang="fr-CA" sz="1800" b="1" kern="1200" dirty="0">
            <a:hlinkClick xmlns:r="http://schemas.openxmlformats.org/officeDocument/2006/relationships" r:id="rId6">
              <a:extLst>
                <a:ext uri="{A12FA001-AC4F-418D-AE19-62706E023703}">
                  <ahyp:hlinkClr xmlns:ahyp="http://schemas.microsoft.com/office/drawing/2018/hyperlinkcolor" xmlns="" val="tx"/>
                </a:ext>
              </a:extLst>
            </a:hlinkClick>
          </a:endParaRP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CA" sz="1800" kern="1200" dirty="0">
              <a:solidFill>
                <a:schemeClr val="accent1">
                  <a:lumMod val="50000"/>
                </a:schemeClr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famille@stationdelaventure.com</a:t>
          </a:r>
          <a:endParaRPr lang="fr-CA" sz="18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1579933" y="2219118"/>
        <a:ext cx="4867495" cy="1399294"/>
      </dsp:txXfrm>
    </dsp:sp>
    <dsp:sp modelId="{3B74D82D-C1D4-5445-BDDE-1DC22546F1B1}">
      <dsp:nvSpPr>
        <dsp:cNvPr id="0" name=""/>
        <dsp:cNvSpPr/>
      </dsp:nvSpPr>
      <dsp:spPr>
        <a:xfrm>
          <a:off x="0" y="3829342"/>
          <a:ext cx="6486842" cy="170845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231EBA-68B6-0047-B53B-FD4D4F750AB1}">
      <dsp:nvSpPr>
        <dsp:cNvPr id="0" name=""/>
        <dsp:cNvSpPr/>
      </dsp:nvSpPr>
      <dsp:spPr>
        <a:xfrm>
          <a:off x="432675" y="4225787"/>
          <a:ext cx="769612" cy="769612"/>
        </a:xfrm>
        <a:prstGeom prst="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EF24A1-078D-D247-AD45-E005947AE59B}">
      <dsp:nvSpPr>
        <dsp:cNvPr id="0" name=""/>
        <dsp:cNvSpPr/>
      </dsp:nvSpPr>
      <dsp:spPr>
        <a:xfrm>
          <a:off x="1591226" y="3901420"/>
          <a:ext cx="4867495" cy="1399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092" tIns="148092" rIns="148092" bIns="148092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CA" sz="2000" b="1" kern="1200" dirty="0"/>
            <a:t>Apprendre en </a:t>
          </a:r>
          <a:r>
            <a:rPr lang="fr-CA" sz="2000" b="1" kern="1200" dirty="0" err="1"/>
            <a:t>coeur</a:t>
          </a:r>
          <a:r>
            <a:rPr lang="fr-CA" sz="2000" b="1" kern="1200" dirty="0"/>
            <a:t>  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CA" sz="1800" b="1" kern="1200" dirty="0"/>
            <a:t>450-454-0400  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CA" sz="1800" u="sng" kern="1200" dirty="0" err="1">
              <a:solidFill>
                <a:schemeClr val="accent1">
                  <a:lumMod val="50000"/>
                </a:schemeClr>
              </a:solidFill>
            </a:rPr>
            <a:t>apprendreencoeur@gmail.com</a:t>
          </a:r>
          <a:r>
            <a:rPr lang="fr-CA" sz="1800" u="sng" kern="1200" dirty="0">
              <a:solidFill>
                <a:schemeClr val="accent1">
                  <a:lumMod val="50000"/>
                </a:schemeClr>
              </a:solidFill>
            </a:rPr>
            <a:t> </a:t>
          </a:r>
        </a:p>
      </dsp:txBody>
      <dsp:txXfrm>
        <a:off x="1591226" y="3901420"/>
        <a:ext cx="4867495" cy="13992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A5EEEE-5879-4EFD-A57E-2D260EDE22E1}" type="datetimeFigureOut">
              <a:rPr lang="fr-CA" smtClean="0"/>
              <a:t>2024-03-19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F4D03-994F-40F9-A85B-83720E31F29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0305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441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4D03-994F-40F9-A85B-83720E31F293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24826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4D03-994F-40F9-A85B-83720E31F293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80295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4D03-994F-40F9-A85B-83720E31F293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31157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4D03-994F-40F9-A85B-83720E31F293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45092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4D03-994F-40F9-A85B-83720E31F293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25279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4D03-994F-40F9-A85B-83720E31F293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327079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4D03-994F-40F9-A85B-83720E31F293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6466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4D03-994F-40F9-A85B-83720E31F293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95433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4D03-994F-40F9-A85B-83720E31F293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701267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4D03-994F-40F9-A85B-83720E31F293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8313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4D03-994F-40F9-A85B-83720E31F293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189481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4D03-994F-40F9-A85B-83720E31F293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94067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4D03-994F-40F9-A85B-83720E31F293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785915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4D03-994F-40F9-A85B-83720E31F293}" type="slidenum">
              <a:rPr lang="fr-CA" smtClean="0"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700990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4D03-994F-40F9-A85B-83720E31F293}" type="slidenum">
              <a:rPr lang="fr-CA" smtClean="0"/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695161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4D03-994F-40F9-A85B-83720E31F293}" type="slidenum">
              <a:rPr lang="fr-CA" smtClean="0"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777916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4D03-994F-40F9-A85B-83720E31F293}" type="slidenum">
              <a:rPr lang="fr-CA" smtClean="0"/>
              <a:t>25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385524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4D03-994F-40F9-A85B-83720E31F293}" type="slidenum">
              <a:rPr lang="fr-CA" smtClean="0"/>
              <a:t>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583047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4D03-994F-40F9-A85B-83720E31F293}" type="slidenum">
              <a:rPr lang="fr-CA" smtClean="0"/>
              <a:t>27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826537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4D03-994F-40F9-A85B-83720E31F293}" type="slidenum">
              <a:rPr lang="fr-CA" smtClean="0"/>
              <a:t>28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472493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4D03-994F-40F9-A85B-83720E31F293}" type="slidenum">
              <a:rPr lang="fr-CA" smtClean="0"/>
              <a:t>29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71130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4D03-994F-40F9-A85B-83720E31F293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18543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4D03-994F-40F9-A85B-83720E31F293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25889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4D03-994F-40F9-A85B-83720E31F293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75238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4D03-994F-40F9-A85B-83720E31F293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77904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4D03-994F-40F9-A85B-83720E31F293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59830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4D03-994F-40F9-A85B-83720E31F293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14003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4D03-994F-40F9-A85B-83720E31F293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32501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0EE87B-D8F8-4654-A64D-391415573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9CF7F67-85F7-4108-A02F-231675073B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D02247-0E90-4B1C-B421-9E17A9AD5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E82BB-42CE-4005-BBCA-1537DA46B6EE}" type="datetimeFigureOut">
              <a:rPr lang="fr-CA" smtClean="0"/>
              <a:t>2024-03-19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881601-2921-4AE5-9DEE-041FF69DC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45411F-944C-495E-BA4B-E714D8994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C3F0-100C-47EC-ADB8-B031DF88397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5856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27B2BD-0E92-406B-8613-35D2A7E5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73E70FE-4B0D-4049-8ECC-FA09E5539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418703-AD53-475E-AC74-0667A34B3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E82BB-42CE-4005-BBCA-1537DA46B6EE}" type="datetimeFigureOut">
              <a:rPr lang="fr-CA" smtClean="0"/>
              <a:t>2024-03-19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F315E6-76B9-4B81-AAFE-5935B0BE7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294F38-03ED-4874-9A85-4E2AE3008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C3F0-100C-47EC-ADB8-B031DF88397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6483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118660B-4B09-4F5A-921C-DAE20E8FD4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F31FEC3-27F3-4784-B49C-7C7605BCFB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D64143-EC3D-4EF2-8A7D-B128E7AAC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E82BB-42CE-4005-BBCA-1537DA46B6EE}" type="datetimeFigureOut">
              <a:rPr lang="fr-CA" smtClean="0"/>
              <a:t>2024-03-19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F68D27-4DC5-499E-B536-43824AAED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711286-D5FB-459B-A5F8-5847C2FEA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C3F0-100C-47EC-ADB8-B031DF88397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76930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que 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orme libre : Forme 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41" name="Forme libre : Forme 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9" name="Forme libre : Forme 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3" name="Sous-titr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rtlCol="0"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CLIQUEZ POUR MODIFIER LE MASTER</a:t>
            </a:r>
          </a:p>
        </p:txBody>
      </p:sp>
      <p:sp>
        <p:nvSpPr>
          <p:cNvPr id="42" name="Espace réservé d’image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/>
              <a:t>Présentation</a:t>
            </a:r>
            <a:br>
              <a:rPr lang="fr-FR" noProof="0" dirty="0"/>
            </a:br>
            <a:r>
              <a:rPr lang="fr-FR" noProof="0" dirty="0"/>
              <a:t>Titre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 rtlCol="0"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 noProof="0"/>
              <a:t>MOIS</a:t>
            </a:r>
            <a:br>
              <a:rPr lang="fr-FR" noProof="0"/>
            </a:br>
            <a:r>
              <a:rPr lang="fr-FR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655094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CCFFCF-CFE9-4396-9419-625DA20F2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146F59-3B42-4C07-8318-32A7F960F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8DF752-7D6E-420C-8286-8C43FD34B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E82BB-42CE-4005-BBCA-1537DA46B6EE}" type="datetimeFigureOut">
              <a:rPr lang="fr-CA" smtClean="0"/>
              <a:t>2024-03-19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ED3ECD-AA7D-4680-9ABF-CBA4608D5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A8AE16-CCA3-4A72-BE20-5095197DC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C3F0-100C-47EC-ADB8-B031DF88397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23579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A16221-1D38-40CE-8C3E-9645B54A4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D6ED2D-6295-4AB8-BFB9-93430A85D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AFBFAC-F72C-448F-BC1B-A67F849AD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E82BB-42CE-4005-BBCA-1537DA46B6EE}" type="datetimeFigureOut">
              <a:rPr lang="fr-CA" smtClean="0"/>
              <a:t>2024-03-19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ECACDF-E07C-4B75-88E2-CC832929C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CF54ED-7B6B-4BBA-BEA7-D85ACADF3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C3F0-100C-47EC-ADB8-B031DF88397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41756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9F57CB-4FB2-48A0-9C61-7AEE122F4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CFA199-E1C0-4703-BCC8-064837D569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5852F3B-DCF9-47CF-B789-35EEA6A1C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32535D-0A78-4F36-932E-E4410E4B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E82BB-42CE-4005-BBCA-1537DA46B6EE}" type="datetimeFigureOut">
              <a:rPr lang="fr-CA" smtClean="0"/>
              <a:t>2024-03-19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09E828-C887-4689-BCFE-467353CE9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49134F2-1649-455C-BA0E-82EAEFF4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C3F0-100C-47EC-ADB8-B031DF88397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12864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7F137B-CCDF-4FE9-99FB-E525C7B79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8CEBFF-FFA1-433A-A69E-9A1894A4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54096B9-F7EA-4EDE-A38E-3820F2073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60B3D2A-19F1-4C96-9549-C3FAFF427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D74F2E2-9924-44DE-A6A0-A52FCAB624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4AB98CD-D597-40A9-8C9B-7F2CF78BA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E82BB-42CE-4005-BBCA-1537DA46B6EE}" type="datetimeFigureOut">
              <a:rPr lang="fr-CA" smtClean="0"/>
              <a:t>2024-03-19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937594B-8E03-40FB-BF72-B5DABA315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902FDA9-AE11-426B-A2A2-BC5CE1C6B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C3F0-100C-47EC-ADB8-B031DF88397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45570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AC804A-AF00-4393-9AEE-707E5C0EA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CCD1972-A5B6-4748-8615-92F39B11A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E82BB-42CE-4005-BBCA-1537DA46B6EE}" type="datetimeFigureOut">
              <a:rPr lang="fr-CA" smtClean="0"/>
              <a:t>2024-03-19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B9FBCE6-9825-4DEE-85F1-119E955DA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FA7BA68-5625-41CC-A9A9-E444BB4CE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C3F0-100C-47EC-ADB8-B031DF88397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42570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1DB9D3-2BA3-4A9F-B41C-38BD0ED91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E82BB-42CE-4005-BBCA-1537DA46B6EE}" type="datetimeFigureOut">
              <a:rPr lang="fr-CA" smtClean="0"/>
              <a:t>2024-03-19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A0A4F66-04CD-41E0-B695-5CA426F62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F9AF3FB-9DDB-4B1F-BD4D-BB594017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C3F0-100C-47EC-ADB8-B031DF88397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35251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51B029-9D54-49DB-AB10-C6152620E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3B6F07-D272-41BA-8BA9-25E34E099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C328FD4-E571-4094-B43A-1F8AA80F40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CBA6FFF-6829-48F9-AD54-6E5DA78EE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E82BB-42CE-4005-BBCA-1537DA46B6EE}" type="datetimeFigureOut">
              <a:rPr lang="fr-CA" smtClean="0"/>
              <a:t>2024-03-19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40BB4F-7F9E-4EC3-99A2-FFF6B05AB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6F2B223-7E06-420A-B16C-7B76B6E8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C3F0-100C-47EC-ADB8-B031DF88397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17127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AE87A9-5E94-4FFB-BD0A-F072D8118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1D35459-733D-42BA-BE7E-BA9965BFBF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9133873-2801-4426-BDBE-CF1323E77A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34E419B-51EF-4EBB-8236-D2F2818DF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E82BB-42CE-4005-BBCA-1537DA46B6EE}" type="datetimeFigureOut">
              <a:rPr lang="fr-CA" smtClean="0"/>
              <a:t>2024-03-19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C070C2-6674-42EE-BA72-A58241F37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C4A8766-F8C1-4824-BBAE-A3BAB7971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C3F0-100C-47EC-ADB8-B031DF88397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05172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79354A5-8369-416F-96BD-D642BB5E8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86CE05D-57D7-4565-936A-BA5F447C1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4AFDE9-2A47-43E9-86D7-E4FC9166F3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E82BB-42CE-4005-BBCA-1537DA46B6EE}" type="datetimeFigureOut">
              <a:rPr lang="fr-CA" smtClean="0"/>
              <a:t>2024-03-19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794BFA-DFCC-47BE-B656-9D55251402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3A1BC7-3086-4C2A-9373-056EAEC150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6C3F0-100C-47EC-ADB8-B031DF88397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58270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4a"/><Relationship Id="rId3" Type="http://schemas.openxmlformats.org/officeDocument/2006/relationships/tags" Target="../tags/tag63.xml"/><Relationship Id="rId7" Type="http://schemas.microsoft.com/office/2007/relationships/media" Target="../media/media10.m4a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image" Target="../media/image6.png"/><Relationship Id="rId5" Type="http://schemas.openxmlformats.org/officeDocument/2006/relationships/tags" Target="../tags/tag65.xml"/><Relationship Id="rId10" Type="http://schemas.openxmlformats.org/officeDocument/2006/relationships/notesSlide" Target="../notesSlides/notesSlide10.xml"/><Relationship Id="rId4" Type="http://schemas.openxmlformats.org/officeDocument/2006/relationships/tags" Target="../tags/tag64.xml"/><Relationship Id="rId9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1.m4a"/><Relationship Id="rId7" Type="http://schemas.openxmlformats.org/officeDocument/2006/relationships/image" Target="../media/image8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13" Type="http://schemas.openxmlformats.org/officeDocument/2006/relationships/notesSlide" Target="../notesSlides/notesSlide14.xml"/><Relationship Id="rId3" Type="http://schemas.openxmlformats.org/officeDocument/2006/relationships/tags" Target="../tags/tag71.xml"/><Relationship Id="rId7" Type="http://schemas.openxmlformats.org/officeDocument/2006/relationships/tags" Target="../tags/tag75.xml"/><Relationship Id="rId12" Type="http://schemas.openxmlformats.org/officeDocument/2006/relationships/slideLayout" Target="../slideLayouts/slideLayout4.xml"/><Relationship Id="rId17" Type="http://schemas.openxmlformats.org/officeDocument/2006/relationships/image" Target="../media/image6.png"/><Relationship Id="rId2" Type="http://schemas.openxmlformats.org/officeDocument/2006/relationships/tags" Target="../tags/tag70.xml"/><Relationship Id="rId16" Type="http://schemas.openxmlformats.org/officeDocument/2006/relationships/image" Target="../media/image13.png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audio" Target="../media/media14.m4a"/><Relationship Id="rId5" Type="http://schemas.openxmlformats.org/officeDocument/2006/relationships/tags" Target="../tags/tag73.xml"/><Relationship Id="rId15" Type="http://schemas.openxmlformats.org/officeDocument/2006/relationships/image" Target="../media/image12.png"/><Relationship Id="rId10" Type="http://schemas.microsoft.com/office/2007/relationships/media" Target="../media/media14.m4a"/><Relationship Id="rId4" Type="http://schemas.openxmlformats.org/officeDocument/2006/relationships/tags" Target="../tags/tag72.xml"/><Relationship Id="rId9" Type="http://schemas.openxmlformats.org/officeDocument/2006/relationships/tags" Target="../tags/tag77.xml"/><Relationship Id="rId1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80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5.m4a"/><Relationship Id="rId10" Type="http://schemas.openxmlformats.org/officeDocument/2006/relationships/image" Target="../media/image6.png"/><Relationship Id="rId4" Type="http://schemas.microsoft.com/office/2007/relationships/media" Target="../media/media15.m4a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4a"/><Relationship Id="rId13" Type="http://schemas.openxmlformats.org/officeDocument/2006/relationships/image" Target="../media/image6.png"/><Relationship Id="rId3" Type="http://schemas.openxmlformats.org/officeDocument/2006/relationships/tags" Target="../tags/tag82.xml"/><Relationship Id="rId7" Type="http://schemas.microsoft.com/office/2007/relationships/media" Target="../media/media16.m4a"/><Relationship Id="rId12" Type="http://schemas.openxmlformats.org/officeDocument/2006/relationships/image" Target="../media/image15.emf"/><Relationship Id="rId2" Type="http://schemas.openxmlformats.org/officeDocument/2006/relationships/tags" Target="../tags/tag81.xml"/><Relationship Id="rId1" Type="http://schemas.openxmlformats.org/officeDocument/2006/relationships/vmlDrawing" Target="../drawings/vmlDrawing2.vml"/><Relationship Id="rId6" Type="http://schemas.openxmlformats.org/officeDocument/2006/relationships/tags" Target="../tags/tag85.xml"/><Relationship Id="rId11" Type="http://schemas.openxmlformats.org/officeDocument/2006/relationships/oleObject" Target="../embeddings/oleObject2.bin"/><Relationship Id="rId5" Type="http://schemas.openxmlformats.org/officeDocument/2006/relationships/tags" Target="../tags/tag84.xml"/><Relationship Id="rId10" Type="http://schemas.openxmlformats.org/officeDocument/2006/relationships/notesSlide" Target="../notesSlides/notesSlide16.xml"/><Relationship Id="rId4" Type="http://schemas.openxmlformats.org/officeDocument/2006/relationships/tags" Target="../tags/tag83.xml"/><Relationship Id="rId9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media" Target="../media/media17.m4a"/><Relationship Id="rId13" Type="http://schemas.openxmlformats.org/officeDocument/2006/relationships/oleObject" Target="../embeddings/oleObject3.bin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12" Type="http://schemas.openxmlformats.org/officeDocument/2006/relationships/image" Target="../media/image17.png"/><Relationship Id="rId2" Type="http://schemas.openxmlformats.org/officeDocument/2006/relationships/tags" Target="../tags/tag86.xml"/><Relationship Id="rId16" Type="http://schemas.openxmlformats.org/officeDocument/2006/relationships/image" Target="../media/image6.png"/><Relationship Id="rId1" Type="http://schemas.openxmlformats.org/officeDocument/2006/relationships/vmlDrawing" Target="../drawings/vmlDrawing3.vml"/><Relationship Id="rId6" Type="http://schemas.openxmlformats.org/officeDocument/2006/relationships/tags" Target="../tags/tag90.xml"/><Relationship Id="rId11" Type="http://schemas.openxmlformats.org/officeDocument/2006/relationships/notesSlide" Target="../notesSlides/notesSlide17.xml"/><Relationship Id="rId5" Type="http://schemas.openxmlformats.org/officeDocument/2006/relationships/tags" Target="../tags/tag89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88.xml"/><Relationship Id="rId9" Type="http://schemas.openxmlformats.org/officeDocument/2006/relationships/audio" Target="../media/media17.m4a"/><Relationship Id="rId1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3" Type="http://schemas.openxmlformats.org/officeDocument/2006/relationships/tags" Target="../tags/tag9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audio" Target="../media/media18.m4a"/><Relationship Id="rId11" Type="http://schemas.openxmlformats.org/officeDocument/2006/relationships/image" Target="../media/image20.png"/><Relationship Id="rId5" Type="http://schemas.microsoft.com/office/2007/relationships/media" Target="../media/media18.m4a"/><Relationship Id="rId10" Type="http://schemas.openxmlformats.org/officeDocument/2006/relationships/image" Target="../media/image19.png"/><Relationship Id="rId4" Type="http://schemas.openxmlformats.org/officeDocument/2006/relationships/tags" Target="../tags/tag95.xml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tags" Target="../tags/tag98.xml"/><Relationship Id="rId7" Type="http://schemas.openxmlformats.org/officeDocument/2006/relationships/tags" Target="../tags/tag102.xml"/><Relationship Id="rId12" Type="http://schemas.openxmlformats.org/officeDocument/2006/relationships/notesSlide" Target="../notesSlides/notesSlide19.xml"/><Relationship Id="rId17" Type="http://schemas.openxmlformats.org/officeDocument/2006/relationships/image" Target="../media/image25.png"/><Relationship Id="rId2" Type="http://schemas.openxmlformats.org/officeDocument/2006/relationships/tags" Target="../tags/tag97.xml"/><Relationship Id="rId16" Type="http://schemas.openxmlformats.org/officeDocument/2006/relationships/image" Target="../media/image24.png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00.xml"/><Relationship Id="rId15" Type="http://schemas.openxmlformats.org/officeDocument/2006/relationships/image" Target="../media/image23.png"/><Relationship Id="rId10" Type="http://schemas.openxmlformats.org/officeDocument/2006/relationships/audio" Target="../media/media19.m4a"/><Relationship Id="rId19" Type="http://schemas.openxmlformats.org/officeDocument/2006/relationships/image" Target="../media/image6.png"/><Relationship Id="rId4" Type="http://schemas.openxmlformats.org/officeDocument/2006/relationships/tags" Target="../tags/tag99.xml"/><Relationship Id="rId9" Type="http://schemas.microsoft.com/office/2007/relationships/media" Target="../media/media19.m4a"/><Relationship Id="rId1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10" Type="http://schemas.openxmlformats.org/officeDocument/2006/relationships/audio" Target="../media/media2.m4a"/><Relationship Id="rId4" Type="http://schemas.openxmlformats.org/officeDocument/2006/relationships/tags" Target="../tags/tag4.xml"/><Relationship Id="rId9" Type="http://schemas.microsoft.com/office/2007/relationships/media" Target="../media/media2.m4a"/><Relationship Id="rId1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11.xml"/><Relationship Id="rId13" Type="http://schemas.openxmlformats.org/officeDocument/2006/relationships/image" Target="../media/image28.png"/><Relationship Id="rId3" Type="http://schemas.openxmlformats.org/officeDocument/2006/relationships/tags" Target="../tags/tag106.xml"/><Relationship Id="rId7" Type="http://schemas.openxmlformats.org/officeDocument/2006/relationships/tags" Target="../tags/tag110.xml"/><Relationship Id="rId12" Type="http://schemas.openxmlformats.org/officeDocument/2006/relationships/image" Target="../media/image27.png"/><Relationship Id="rId2" Type="http://schemas.openxmlformats.org/officeDocument/2006/relationships/tags" Target="../tags/tag105.xml"/><Relationship Id="rId16" Type="http://schemas.openxmlformats.org/officeDocument/2006/relationships/image" Target="../media/image31.png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11" Type="http://schemas.openxmlformats.org/officeDocument/2006/relationships/image" Target="../media/image21.png"/><Relationship Id="rId5" Type="http://schemas.openxmlformats.org/officeDocument/2006/relationships/tags" Target="../tags/tag108.xml"/><Relationship Id="rId15" Type="http://schemas.openxmlformats.org/officeDocument/2006/relationships/image" Target="../media/image30.png"/><Relationship Id="rId10" Type="http://schemas.openxmlformats.org/officeDocument/2006/relationships/notesSlide" Target="../notesSlides/notesSlide20.xml"/><Relationship Id="rId4" Type="http://schemas.openxmlformats.org/officeDocument/2006/relationships/tags" Target="../tags/tag107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image" Target="../media/image33.png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12" Type="http://schemas.openxmlformats.org/officeDocument/2006/relationships/image" Target="../media/image32.png"/><Relationship Id="rId2" Type="http://schemas.openxmlformats.org/officeDocument/2006/relationships/tags" Target="../tags/tag113.xml"/><Relationship Id="rId16" Type="http://schemas.openxmlformats.org/officeDocument/2006/relationships/image" Target="../media/image36.png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image" Target="../media/image21.png"/><Relationship Id="rId5" Type="http://schemas.openxmlformats.org/officeDocument/2006/relationships/tags" Target="../tags/tag116.xml"/><Relationship Id="rId15" Type="http://schemas.openxmlformats.org/officeDocument/2006/relationships/image" Target="../media/image35.png"/><Relationship Id="rId10" Type="http://schemas.openxmlformats.org/officeDocument/2006/relationships/notesSlide" Target="../notesSlides/notesSlide21.xml"/><Relationship Id="rId4" Type="http://schemas.openxmlformats.org/officeDocument/2006/relationships/tags" Target="../tags/tag115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122.xml"/><Relationship Id="rId7" Type="http://schemas.openxmlformats.org/officeDocument/2006/relationships/notesSlide" Target="../notesSlides/notesSlide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.png"/><Relationship Id="rId5" Type="http://schemas.openxmlformats.org/officeDocument/2006/relationships/audio" Target="../media/media20.m4a"/><Relationship Id="rId10" Type="http://schemas.openxmlformats.org/officeDocument/2006/relationships/image" Target="../media/image37.png"/><Relationship Id="rId4" Type="http://schemas.microsoft.com/office/2007/relationships/media" Target="../media/media20.m4a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125.xml"/><Relationship Id="rId7" Type="http://schemas.openxmlformats.org/officeDocument/2006/relationships/notesSlide" Target="../notesSlides/notesSlide23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.png"/><Relationship Id="rId5" Type="http://schemas.openxmlformats.org/officeDocument/2006/relationships/audio" Target="../media/media21.m4a"/><Relationship Id="rId10" Type="http://schemas.openxmlformats.org/officeDocument/2006/relationships/image" Target="../media/image39.tiff"/><Relationship Id="rId4" Type="http://schemas.microsoft.com/office/2007/relationships/media" Target="../media/media21.m4a"/><Relationship Id="rId9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13" Type="http://schemas.openxmlformats.org/officeDocument/2006/relationships/image" Target="../media/image6.png"/><Relationship Id="rId3" Type="http://schemas.openxmlformats.org/officeDocument/2006/relationships/tags" Target="../tags/tag12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2.png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audio" Target="../media/media22.m4a"/><Relationship Id="rId11" Type="http://schemas.openxmlformats.org/officeDocument/2006/relationships/image" Target="../media/image41.png"/><Relationship Id="rId5" Type="http://schemas.microsoft.com/office/2007/relationships/media" Target="../media/media22.m4a"/><Relationship Id="rId10" Type="http://schemas.openxmlformats.org/officeDocument/2006/relationships/image" Target="../media/image40.png"/><Relationship Id="rId4" Type="http://schemas.openxmlformats.org/officeDocument/2006/relationships/tags" Target="../tags/tag129.xml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13" Type="http://schemas.openxmlformats.org/officeDocument/2006/relationships/image" Target="../media/image47.png"/><Relationship Id="rId3" Type="http://schemas.openxmlformats.org/officeDocument/2006/relationships/tags" Target="../tags/tag13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6.png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audio" Target="../media/media23.m4a"/><Relationship Id="rId11" Type="http://schemas.openxmlformats.org/officeDocument/2006/relationships/image" Target="../media/image45.jpeg"/><Relationship Id="rId5" Type="http://schemas.microsoft.com/office/2007/relationships/media" Target="../media/media23.m4a"/><Relationship Id="rId15" Type="http://schemas.openxmlformats.org/officeDocument/2006/relationships/image" Target="../media/image6.png"/><Relationship Id="rId10" Type="http://schemas.openxmlformats.org/officeDocument/2006/relationships/image" Target="../media/image44.png"/><Relationship Id="rId4" Type="http://schemas.openxmlformats.org/officeDocument/2006/relationships/tags" Target="../tags/tag133.xml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6.xml"/><Relationship Id="rId3" Type="http://schemas.openxmlformats.org/officeDocument/2006/relationships/tags" Target="../tags/tag13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.png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audio" Target="../media/media24.m4a"/><Relationship Id="rId11" Type="http://schemas.openxmlformats.org/officeDocument/2006/relationships/image" Target="../media/image50.png"/><Relationship Id="rId5" Type="http://schemas.microsoft.com/office/2007/relationships/media" Target="../media/media24.m4a"/><Relationship Id="rId10" Type="http://schemas.openxmlformats.org/officeDocument/2006/relationships/image" Target="../media/image49.png"/><Relationship Id="rId4" Type="http://schemas.openxmlformats.org/officeDocument/2006/relationships/tags" Target="../tags/tag137.xml"/><Relationship Id="rId9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6.png"/><Relationship Id="rId3" Type="http://schemas.openxmlformats.org/officeDocument/2006/relationships/tags" Target="../tags/tag140.xml"/><Relationship Id="rId7" Type="http://schemas.openxmlformats.org/officeDocument/2006/relationships/audio" Target="../media/media25.m4a"/><Relationship Id="rId12" Type="http://schemas.openxmlformats.org/officeDocument/2006/relationships/image" Target="../media/image52.png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microsoft.com/office/2007/relationships/media" Target="../media/media25.m4a"/><Relationship Id="rId11" Type="http://schemas.openxmlformats.org/officeDocument/2006/relationships/image" Target="../media/image51.png"/><Relationship Id="rId5" Type="http://schemas.openxmlformats.org/officeDocument/2006/relationships/tags" Target="../tags/tag142.xml"/><Relationship Id="rId10" Type="http://schemas.openxmlformats.org/officeDocument/2006/relationships/image" Target="../media/image21.png"/><Relationship Id="rId4" Type="http://schemas.openxmlformats.org/officeDocument/2006/relationships/tags" Target="../tags/tag141.xml"/><Relationship Id="rId9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7" Type="http://schemas.openxmlformats.org/officeDocument/2006/relationships/image" Target="../media/image53.png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5.png"/><Relationship Id="rId3" Type="http://schemas.openxmlformats.org/officeDocument/2006/relationships/tags" Target="../tags/tag148.xml"/><Relationship Id="rId7" Type="http://schemas.openxmlformats.org/officeDocument/2006/relationships/notesSlide" Target="../notesSlides/notesSlide29.xml"/><Relationship Id="rId12" Type="http://schemas.microsoft.com/office/2007/relationships/diagramDrawing" Target="../diagrams/drawing1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slideLayout" Target="../slideLayouts/slideLayout2.xml"/><Relationship Id="rId11" Type="http://schemas.openxmlformats.org/officeDocument/2006/relationships/diagramColors" Target="../diagrams/colors1.xml"/><Relationship Id="rId5" Type="http://schemas.openxmlformats.org/officeDocument/2006/relationships/audio" Target="../media/media26.m4a"/><Relationship Id="rId10" Type="http://schemas.openxmlformats.org/officeDocument/2006/relationships/diagramQuickStyle" Target="../diagrams/quickStyle1.xml"/><Relationship Id="rId4" Type="http://schemas.microsoft.com/office/2007/relationships/media" Target="../media/media26.m4a"/><Relationship Id="rId9" Type="http://schemas.openxmlformats.org/officeDocument/2006/relationships/diagramLayout" Target="../diagrams/layout1.xml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image" Target="../media/image6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notesSlide" Target="../notesSlides/notesSlide3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3.xml"/><Relationship Id="rId10" Type="http://schemas.openxmlformats.org/officeDocument/2006/relationships/audio" Target="../media/media3.m4a"/><Relationship Id="rId4" Type="http://schemas.openxmlformats.org/officeDocument/2006/relationships/tags" Target="../tags/tag12.xml"/><Relationship Id="rId9" Type="http://schemas.microsoft.com/office/2007/relationships/media" Target="../media/media3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image" Target="../media/image6.png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notesSlide" Target="../notesSlides/notesSlide4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1.xml"/><Relationship Id="rId10" Type="http://schemas.openxmlformats.org/officeDocument/2006/relationships/audio" Target="../media/media4.m4a"/><Relationship Id="rId4" Type="http://schemas.openxmlformats.org/officeDocument/2006/relationships/tags" Target="../tags/tag20.xml"/><Relationship Id="rId9" Type="http://schemas.microsoft.com/office/2007/relationships/media" Target="../media/media4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image" Target="../media/image6.png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12" Type="http://schemas.openxmlformats.org/officeDocument/2006/relationships/notesSlide" Target="../notesSlides/notesSlide5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9.xml"/><Relationship Id="rId10" Type="http://schemas.openxmlformats.org/officeDocument/2006/relationships/audio" Target="../media/media5.m4a"/><Relationship Id="rId4" Type="http://schemas.openxmlformats.org/officeDocument/2006/relationships/tags" Target="../tags/tag28.xml"/><Relationship Id="rId9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image" Target="../media/image6.png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notesSlide" Target="../notesSlides/notesSlide6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7.xml"/><Relationship Id="rId10" Type="http://schemas.openxmlformats.org/officeDocument/2006/relationships/audio" Target="../media/media6.m4a"/><Relationship Id="rId4" Type="http://schemas.openxmlformats.org/officeDocument/2006/relationships/tags" Target="../tags/tag36.xml"/><Relationship Id="rId9" Type="http://schemas.microsoft.com/office/2007/relationships/media" Target="../media/media6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13" Type="http://schemas.openxmlformats.org/officeDocument/2006/relationships/image" Target="../media/image6.png"/><Relationship Id="rId3" Type="http://schemas.openxmlformats.org/officeDocument/2006/relationships/tags" Target="../tags/tag43.xml"/><Relationship Id="rId7" Type="http://schemas.openxmlformats.org/officeDocument/2006/relationships/tags" Target="../tags/tag47.xml"/><Relationship Id="rId12" Type="http://schemas.openxmlformats.org/officeDocument/2006/relationships/notesSlide" Target="../notesSlides/notesSlide7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45.xml"/><Relationship Id="rId10" Type="http://schemas.openxmlformats.org/officeDocument/2006/relationships/audio" Target="../media/media7.m4a"/><Relationship Id="rId4" Type="http://schemas.openxmlformats.org/officeDocument/2006/relationships/tags" Target="../tags/tag44.xml"/><Relationship Id="rId9" Type="http://schemas.microsoft.com/office/2007/relationships/media" Target="../media/media7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image" Target="../media/image5.png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notesSlide" Target="../notesSlides/notesSlide8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3.xml"/><Relationship Id="rId10" Type="http://schemas.openxmlformats.org/officeDocument/2006/relationships/audio" Target="../media/media8.m4a"/><Relationship Id="rId4" Type="http://schemas.openxmlformats.org/officeDocument/2006/relationships/tags" Target="../tags/tag52.xml"/><Relationship Id="rId9" Type="http://schemas.microsoft.com/office/2007/relationships/media" Target="../media/media8.m4a"/><Relationship Id="rId1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3" Type="http://schemas.openxmlformats.org/officeDocument/2006/relationships/tags" Target="../tags/tag58.xml"/><Relationship Id="rId7" Type="http://schemas.openxmlformats.org/officeDocument/2006/relationships/audio" Target="../media/media9.m4a"/><Relationship Id="rId12" Type="http://schemas.openxmlformats.org/officeDocument/2006/relationships/image" Target="../media/image6.png"/><Relationship Id="rId2" Type="http://schemas.openxmlformats.org/officeDocument/2006/relationships/tags" Target="../tags/tag57.xml"/><Relationship Id="rId1" Type="http://schemas.openxmlformats.org/officeDocument/2006/relationships/vmlDrawing" Target="../drawings/vmlDrawing1.vml"/><Relationship Id="rId6" Type="http://schemas.microsoft.com/office/2007/relationships/media" Target="../media/media9.m4a"/><Relationship Id="rId11" Type="http://schemas.openxmlformats.org/officeDocument/2006/relationships/image" Target="../media/image7.emf"/><Relationship Id="rId5" Type="http://schemas.openxmlformats.org/officeDocument/2006/relationships/tags" Target="../tags/tag60.xml"/><Relationship Id="rId10" Type="http://schemas.openxmlformats.org/officeDocument/2006/relationships/oleObject" Target="../embeddings/oleObject1.bin"/><Relationship Id="rId4" Type="http://schemas.openxmlformats.org/officeDocument/2006/relationships/tags" Target="../tags/tag59.xml"/><Relationship Id="rId9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’image 8" descr="Enfants à un bureau regardant un bloc-notes">
            <a:extLst>
              <a:ext uri="{FF2B5EF4-FFF2-40B4-BE49-F238E27FC236}">
                <a16:creationId xmlns:a16="http://schemas.microsoft.com/office/drawing/2014/main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" y="1115082"/>
            <a:ext cx="6229482" cy="5313600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r>
              <a:rPr lang="fr-FR" sz="4000" b="1" dirty="0"/>
              <a:t>		</a:t>
            </a:r>
            <a:br>
              <a:rPr lang="fr-FR" sz="4000" b="1" dirty="0"/>
            </a:br>
            <a:r>
              <a:rPr lang="fr-FR" sz="4000" b="1" dirty="0"/>
              <a:t>		</a:t>
            </a:r>
            <a:br>
              <a:rPr lang="fr-FR" sz="4000" b="1" dirty="0"/>
            </a:br>
            <a:r>
              <a:rPr lang="fr-FR" sz="4000" b="1" dirty="0"/>
              <a:t>		</a:t>
            </a:r>
            <a:r>
              <a:rPr lang="fr-FR" sz="4900" b="1" dirty="0">
                <a:latin typeface="+mn-lt"/>
              </a:rPr>
              <a:t>Alliance	 </a:t>
            </a:r>
            <a:br>
              <a:rPr lang="fr-FR" sz="4900" b="1" dirty="0">
                <a:latin typeface="+mn-lt"/>
              </a:rPr>
            </a:br>
            <a:r>
              <a:rPr lang="fr-FR" sz="4900" b="1" dirty="0">
                <a:latin typeface="+mn-lt"/>
              </a:rPr>
              <a:t>		Langage JR</a:t>
            </a:r>
            <a:r>
              <a:rPr lang="fr-FR" sz="2800" dirty="0"/>
              <a:t/>
            </a:r>
            <a:br>
              <a:rPr lang="fr-FR" sz="2800" dirty="0"/>
            </a:br>
            <a:r>
              <a:rPr lang="fr-FR" sz="2800" dirty="0"/>
              <a:t/>
            </a:r>
            <a:br>
              <a:rPr lang="fr-FR" sz="2800" dirty="0"/>
            </a:br>
            <a:r>
              <a:rPr lang="fr-FR" sz="2800" dirty="0"/>
              <a:t>     </a:t>
            </a:r>
            <a:br>
              <a:rPr lang="fr-FR" sz="2800" dirty="0"/>
            </a:br>
            <a:endParaRPr lang="fr-FR" sz="2800" b="1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fr-FR" dirty="0"/>
              <a:t>Territoire Jardins-Roussillon</a:t>
            </a:r>
          </a:p>
        </p:txBody>
      </p:sp>
      <p:sp>
        <p:nvSpPr>
          <p:cNvPr id="6" name="Espace réservé du pied de page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 txBox="1">
            <a:spLocks/>
          </p:cNvSpPr>
          <p:nvPr/>
        </p:nvSpPr>
        <p:spPr>
          <a:xfrm>
            <a:off x="7350826" y="5704546"/>
            <a:ext cx="1432177" cy="365125"/>
          </a:xfrm>
          <a:prstGeom prst="rect">
            <a:avLst/>
          </a:prstGeom>
        </p:spPr>
        <p:txBody>
          <a:bodyPr rtlCol="0"/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2021-2023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CEFC50B-2680-7640-87AA-B994E9D9A1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000">
            <a:off x="7252059" y="2438616"/>
            <a:ext cx="1385052" cy="1376174"/>
          </a:xfrm>
          <a:prstGeom prst="rect">
            <a:avLst/>
          </a:prstGeom>
        </p:spPr>
      </p:pic>
      <p:pic>
        <p:nvPicPr>
          <p:cNvPr id="5" name="Média en ligne 4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2EF2CF15-60F1-E14F-9D4C-5077301F1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8118" y="587621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FDE2321-2579-4746-91E7-497F735E26E7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712519" y="1396686"/>
            <a:ext cx="3709058" cy="4064628"/>
          </a:xfrm>
        </p:spPr>
        <p:txBody>
          <a:bodyPr>
            <a:normAutofit/>
          </a:bodyPr>
          <a:lstStyle/>
          <a:p>
            <a:r>
              <a:rPr lang="fr-CA" b="1" i="0" dirty="0">
                <a:solidFill>
                  <a:srgbClr val="FFFFFF"/>
                </a:solidFill>
                <a:effectLst/>
                <a:latin typeface="+mn-lt"/>
              </a:rPr>
              <a:t>Alliance </a:t>
            </a:r>
            <a:br>
              <a:rPr lang="fr-CA" b="1" i="0" dirty="0">
                <a:solidFill>
                  <a:srgbClr val="FFFFFF"/>
                </a:solidFill>
                <a:effectLst/>
                <a:latin typeface="+mn-lt"/>
              </a:rPr>
            </a:br>
            <a:r>
              <a:rPr lang="fr-CA" b="1" i="0" dirty="0">
                <a:solidFill>
                  <a:srgbClr val="FFFFFF"/>
                </a:solidFill>
                <a:effectLst/>
                <a:latin typeface="+mn-lt"/>
              </a:rPr>
              <a:t>Langage JR:</a:t>
            </a:r>
            <a:br>
              <a:rPr lang="fr-CA" b="1" i="0" dirty="0">
                <a:solidFill>
                  <a:srgbClr val="FFFFFF"/>
                </a:solidFill>
                <a:effectLst/>
                <a:latin typeface="+mn-lt"/>
              </a:rPr>
            </a:br>
            <a:r>
              <a:rPr lang="fr-CA" sz="4000" b="1" i="0" dirty="0">
                <a:solidFill>
                  <a:srgbClr val="FFFFFF"/>
                </a:solidFill>
                <a:effectLst/>
                <a:latin typeface="+mn-lt"/>
              </a:rPr>
              <a:t>une approche concertée</a:t>
            </a:r>
            <a:endParaRPr lang="fr-CA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F44DB4-AF4B-44E1-9117-987869B405B0}"/>
              </a:ext>
            </a:extLst>
          </p:cNvPr>
          <p:cNvSpPr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4025736" y="570016"/>
            <a:ext cx="7861464" cy="5486400"/>
          </a:xfrm>
        </p:spPr>
        <p:txBody>
          <a:bodyPr>
            <a:normAutofit/>
          </a:bodyPr>
          <a:lstStyle/>
          <a:p>
            <a:pPr rtl="0" fontAlgn="base">
              <a:buFont typeface="Arial" panose="020B0604020202020204" pitchFamily="34" charset="0"/>
              <a:buChar char="•"/>
            </a:pPr>
            <a:r>
              <a:rPr lang="fr-FR" sz="2200" b="0" i="0" u="none" strike="noStrike" dirty="0">
                <a:effectLst/>
              </a:rPr>
              <a:t>Connaissance et promotion du continuum langage et des services</a:t>
            </a:r>
          </a:p>
          <a:p>
            <a:pPr marL="0" indent="0" rtl="0" fontAlgn="base">
              <a:buNone/>
            </a:pPr>
            <a:endParaRPr lang="fr-FR" sz="2200" b="0" i="0" u="none" strike="noStrike" dirty="0">
              <a:effectLst/>
            </a:endParaRPr>
          </a:p>
          <a:p>
            <a:pPr fontAlgn="base"/>
            <a:r>
              <a:rPr lang="fr-FR" sz="2200" dirty="0"/>
              <a:t>Promotion des stratégies de stimulation en développement du langage et de la communication</a:t>
            </a:r>
            <a:endParaRPr lang="en-US" sz="2200" dirty="0"/>
          </a:p>
          <a:p>
            <a:pPr rtl="0" fontAlgn="base">
              <a:buFont typeface="Arial" panose="020B0604020202020204" pitchFamily="34" charset="0"/>
              <a:buChar char="•"/>
            </a:pPr>
            <a:endParaRPr lang="fr-FR" sz="2200" dirty="0"/>
          </a:p>
          <a:p>
            <a:pPr fontAlgn="base"/>
            <a:r>
              <a:rPr lang="fr-FR" sz="2200" b="0" i="0" u="none" strike="noStrike" dirty="0">
                <a:effectLst/>
              </a:rPr>
              <a:t>Réseau de </a:t>
            </a:r>
            <a:r>
              <a:rPr lang="fr-FR" sz="2200" dirty="0"/>
              <a:t>partenaires:  collaboration et références entre organismes</a:t>
            </a:r>
          </a:p>
          <a:p>
            <a:pPr marL="0" indent="0" rtl="0" fontAlgn="base">
              <a:buNone/>
            </a:pPr>
            <a:endParaRPr lang="en-US" sz="2200" b="0" i="0" dirty="0">
              <a:effectLst/>
            </a:endParaRPr>
          </a:p>
          <a:p>
            <a:pPr fontAlgn="base"/>
            <a:r>
              <a:rPr lang="fr-FR" sz="2200" dirty="0"/>
              <a:t>Promotion </a:t>
            </a:r>
            <a:r>
              <a:rPr lang="en-US" sz="2200" b="0" i="0" dirty="0" err="1">
                <a:effectLst/>
              </a:rPr>
              <a:t>d’activités</a:t>
            </a:r>
            <a:r>
              <a:rPr lang="en-US" sz="2200" b="0" i="0" dirty="0">
                <a:effectLst/>
              </a:rPr>
              <a:t> de </a:t>
            </a:r>
            <a:r>
              <a:rPr lang="en-US" sz="2200" b="0" i="0" dirty="0" err="1">
                <a:effectLst/>
              </a:rPr>
              <a:t>langage</a:t>
            </a:r>
            <a:r>
              <a:rPr lang="en-US" sz="2200" b="0" i="0" dirty="0">
                <a:effectLst/>
              </a:rPr>
              <a:t>: Biblio-</a:t>
            </a:r>
            <a:r>
              <a:rPr lang="en-US" sz="2200" b="0" i="0" dirty="0" err="1">
                <a:effectLst/>
              </a:rPr>
              <a:t>Jeux</a:t>
            </a:r>
            <a:r>
              <a:rPr lang="en-US" sz="2200" b="0" i="0" dirty="0">
                <a:effectLst/>
              </a:rPr>
              <a:t>, ateliers de stimulation, etc.</a:t>
            </a:r>
            <a:endParaRPr lang="fr-FR" sz="2200" dirty="0"/>
          </a:p>
          <a:p>
            <a:pPr marL="0" indent="0" rtl="0" fontAlgn="base">
              <a:buNone/>
            </a:pPr>
            <a:endParaRPr lang="fr-FR" sz="2200" b="0" i="0" dirty="0">
              <a:effectLst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fr-FR" sz="2200" b="0" i="0" u="none" strike="noStrike" dirty="0">
                <a:effectLst/>
              </a:rPr>
              <a:t>Collaboration à la tenue des séances d'informations aux parents sur le langage</a:t>
            </a:r>
          </a:p>
          <a:p>
            <a:pPr marL="0" indent="0" rtl="0" fontAlgn="base">
              <a:buNone/>
            </a:pPr>
            <a:endParaRPr lang="fr-FR" sz="2200" b="0" i="0" u="none" strike="noStrike" dirty="0">
              <a:effectLst/>
            </a:endParaRPr>
          </a:p>
        </p:txBody>
      </p:sp>
      <p:pic>
        <p:nvPicPr>
          <p:cNvPr id="4" name="Média en ligne 3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08167152-3B54-9C48-A8B1-FAB5F1D5061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3902" y="567729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3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décoré&#10;&#10;Description générée automatiquement">
            <a:extLst>
              <a:ext uri="{FF2B5EF4-FFF2-40B4-BE49-F238E27FC236}">
                <a16:creationId xmlns:a16="http://schemas.microsoft.com/office/drawing/2014/main" id="{C0BD2943-03B0-42BB-995C-11413BC8D86D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192" y="0"/>
            <a:ext cx="4086808" cy="6858000"/>
          </a:xfr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A5195CFA-E0C4-4FB5-80EA-5B6265E8BEF0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62239" y="2341985"/>
            <a:ext cx="7449139" cy="246328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0" rIns="0" bIns="6348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dirty="0">
                <a:latin typeface="+mn-lt"/>
                <a:cs typeface="Calibri"/>
              </a:rPr>
              <a:t>Par la mise en place du continuum sur le territoire de Jardins-Roussillon, nous souhaitons que tous les partenaires concernés par le développement de la communication et du langage soient mobilisés de façon durable et travaillent de concert. </a:t>
            </a:r>
            <a:endParaRPr lang="fr-CA" dirty="0">
              <a:latin typeface="Calibri"/>
              <a:cs typeface="Calibri"/>
            </a:endParaRPr>
          </a:p>
        </p:txBody>
      </p:sp>
      <p:pic>
        <p:nvPicPr>
          <p:cNvPr id="2" name="Média en ligne 1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746F5186-FD1B-6E4C-B61C-34049098D1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18800" y="59107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1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1A86A90-5288-CE4F-82BC-ECD3586AB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83" y="857250"/>
            <a:ext cx="10135936" cy="570146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9312B2B-3F04-FE48-811B-B12090F24057}"/>
              </a:ext>
            </a:extLst>
          </p:cNvPr>
          <p:cNvSpPr txBox="1"/>
          <p:nvPr/>
        </p:nvSpPr>
        <p:spPr>
          <a:xfrm>
            <a:off x="529390" y="334030"/>
            <a:ext cx="6220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Un réseau de partenaires...</a:t>
            </a:r>
          </a:p>
        </p:txBody>
      </p:sp>
      <p:pic>
        <p:nvPicPr>
          <p:cNvPr id="2" name="Média en ligne 1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CE76BAC3-32FC-C64A-8E48-EC512C3DE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77619" y="5594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8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6F8F4BC-E507-414B-9A42-8A207D6669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1" y="433137"/>
            <a:ext cx="10780295" cy="6063916"/>
          </a:xfrm>
          <a:prstGeom prst="rect">
            <a:avLst/>
          </a:prstGeom>
        </p:spPr>
      </p:pic>
      <p:pic>
        <p:nvPicPr>
          <p:cNvPr id="2" name="Média en ligne 1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379C70D5-C3E8-8D47-8C16-B08B2697F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5579" y="56120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BD0A92D-399A-41B4-B955-6B72A41B74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42264" y="0"/>
            <a:ext cx="934973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6A49DF9-534D-4905-8F46-02AB63EB6F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51ABF4A-27B9-45F0-BC5B-E2B0EDC514E1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225545" y="4306866"/>
            <a:ext cx="6827570" cy="9937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kern="12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La </a:t>
            </a:r>
            <a:r>
              <a:rPr lang="en-US" sz="2800" b="1" kern="1200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communauté</a:t>
            </a:r>
            <a:r>
              <a:rPr lang="en-US" sz="2800" b="1" kern="12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:</a:t>
            </a:r>
            <a:br>
              <a:rPr lang="en-US" sz="2800" b="1" kern="12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US" sz="2800" b="1" kern="12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des </a:t>
            </a:r>
            <a:r>
              <a:rPr lang="en-US" sz="2800" b="1" kern="1200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acteurs</a:t>
            </a:r>
            <a:r>
              <a:rPr lang="en-US" sz="2800" b="1" kern="12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et des </a:t>
            </a:r>
            <a:r>
              <a:rPr lang="en-US" sz="2800" b="1" kern="1200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collaborateurs</a:t>
            </a:r>
            <a:r>
              <a:rPr lang="en-US" sz="2800" b="1" kern="12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essentiels</a:t>
            </a:r>
            <a:r>
              <a:rPr lang="en-US" sz="2800" b="1" kern="12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Freeform 56">
            <a:extLst>
              <a:ext uri="{FF2B5EF4-FFF2-40B4-BE49-F238E27FC236}">
                <a16:creationId xmlns:a16="http://schemas.microsoft.com/office/drawing/2014/main" id="{9FA51AA9-DFBD-4CB2-9C70-26DAC24A34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35021" y="2"/>
            <a:ext cx="4305922" cy="3193227"/>
          </a:xfrm>
          <a:custGeom>
            <a:avLst/>
            <a:gdLst>
              <a:gd name="connsiteX0" fmla="*/ 268379 w 4305922"/>
              <a:gd name="connsiteY0" fmla="*/ 0 h 3193227"/>
              <a:gd name="connsiteX1" fmla="*/ 4037544 w 4305922"/>
              <a:gd name="connsiteY1" fmla="*/ 0 h 3193227"/>
              <a:gd name="connsiteX2" fmla="*/ 4046072 w 4305922"/>
              <a:gd name="connsiteY2" fmla="*/ 14037 h 3193227"/>
              <a:gd name="connsiteX3" fmla="*/ 4305922 w 4305922"/>
              <a:gd name="connsiteY3" fmla="*/ 1040266 h 3193227"/>
              <a:gd name="connsiteX4" fmla="*/ 2152962 w 4305922"/>
              <a:gd name="connsiteY4" fmla="*/ 3193227 h 3193227"/>
              <a:gd name="connsiteX5" fmla="*/ 0 w 4305922"/>
              <a:gd name="connsiteY5" fmla="*/ 1040266 h 3193227"/>
              <a:gd name="connsiteX6" fmla="*/ 259851 w 4305922"/>
              <a:gd name="connsiteY6" fmla="*/ 14037 h 319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5922" h="3193227">
                <a:moveTo>
                  <a:pt x="268379" y="0"/>
                </a:moveTo>
                <a:lnTo>
                  <a:pt x="4037544" y="0"/>
                </a:lnTo>
                <a:lnTo>
                  <a:pt x="4046072" y="14037"/>
                </a:lnTo>
                <a:cubicBezTo>
                  <a:pt x="4211790" y="319097"/>
                  <a:pt x="4305922" y="668689"/>
                  <a:pt x="4305922" y="1040266"/>
                </a:cubicBezTo>
                <a:cubicBezTo>
                  <a:pt x="4305922" y="2229314"/>
                  <a:pt x="3342009" y="3193227"/>
                  <a:pt x="2152962" y="3193227"/>
                </a:cubicBezTo>
                <a:cubicBezTo>
                  <a:pt x="963913" y="3193227"/>
                  <a:pt x="0" y="2229314"/>
                  <a:pt x="0" y="1040266"/>
                </a:cubicBezTo>
                <a:cubicBezTo>
                  <a:pt x="0" y="668689"/>
                  <a:pt x="94133" y="319097"/>
                  <a:pt x="259851" y="14037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C082B94C-6BAF-4E28-9200-DE3C02F1CDC8}"/>
              </a:ext>
            </a:extLst>
          </p:cNvPr>
          <p:cNvPicPr>
            <a:picLocks noGrp="1" noChangeAspect="1"/>
          </p:cNvPicPr>
          <p:nvPr>
            <p:ph sz="half" idx="1"/>
            <p:custDataLst>
              <p:tags r:id="rId5"/>
            </p:custDataLst>
          </p:nvPr>
        </p:nvPicPr>
        <p:blipFill rotWithShape="1"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8" r="2" b="6017"/>
          <a:stretch/>
        </p:blipFill>
        <p:spPr>
          <a:xfrm>
            <a:off x="3356048" y="-11899"/>
            <a:ext cx="4063868" cy="3072200"/>
          </a:xfrm>
          <a:custGeom>
            <a:avLst/>
            <a:gdLst/>
            <a:ahLst/>
            <a:cxnLst/>
            <a:rect l="l" t="t" r="r" b="b"/>
            <a:pathLst>
              <a:path w="4063868" h="3072200">
                <a:moveTo>
                  <a:pt x="288818" y="0"/>
                </a:moveTo>
                <a:lnTo>
                  <a:pt x="3775050" y="0"/>
                </a:lnTo>
                <a:lnTo>
                  <a:pt x="3818625" y="71726"/>
                </a:lnTo>
                <a:cubicBezTo>
                  <a:pt x="3975028" y="359637"/>
                  <a:pt x="4063868" y="689577"/>
                  <a:pt x="4063868" y="1040266"/>
                </a:cubicBezTo>
                <a:cubicBezTo>
                  <a:pt x="4063868" y="2162473"/>
                  <a:pt x="3154140" y="3072200"/>
                  <a:pt x="2031934" y="3072200"/>
                </a:cubicBezTo>
                <a:cubicBezTo>
                  <a:pt x="909728" y="3072200"/>
                  <a:pt x="0" y="2162473"/>
                  <a:pt x="0" y="1040266"/>
                </a:cubicBezTo>
                <a:cubicBezTo>
                  <a:pt x="0" y="689577"/>
                  <a:pt x="88841" y="359637"/>
                  <a:pt x="245244" y="71726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8" name="Freeform 58">
            <a:extLst>
              <a:ext uri="{FF2B5EF4-FFF2-40B4-BE49-F238E27FC236}">
                <a16:creationId xmlns:a16="http://schemas.microsoft.com/office/drawing/2014/main" id="{D5905D0D-FE5E-454B-A340-4DE821C09E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5658" y="1424717"/>
            <a:ext cx="4506342" cy="5442758"/>
          </a:xfrm>
          <a:custGeom>
            <a:avLst/>
            <a:gdLst>
              <a:gd name="connsiteX0" fmla="*/ 3034499 w 4506342"/>
              <a:gd name="connsiteY0" fmla="*/ 0 h 5442758"/>
              <a:gd name="connsiteX1" fmla="*/ 4480922 w 4506342"/>
              <a:gd name="connsiteY1" fmla="*/ 366248 h 5442758"/>
              <a:gd name="connsiteX2" fmla="*/ 4506342 w 4506342"/>
              <a:gd name="connsiteY2" fmla="*/ 381691 h 5442758"/>
              <a:gd name="connsiteX3" fmla="*/ 4506342 w 4506342"/>
              <a:gd name="connsiteY3" fmla="*/ 5442758 h 5442758"/>
              <a:gd name="connsiteX4" fmla="*/ 1193461 w 4506342"/>
              <a:gd name="connsiteY4" fmla="*/ 5442758 h 5442758"/>
              <a:gd name="connsiteX5" fmla="*/ 1104276 w 4506342"/>
              <a:gd name="connsiteY5" fmla="*/ 5376066 h 5442758"/>
              <a:gd name="connsiteX6" fmla="*/ 0 w 4506342"/>
              <a:gd name="connsiteY6" fmla="*/ 3034499 h 5442758"/>
              <a:gd name="connsiteX7" fmla="*/ 3034499 w 4506342"/>
              <a:gd name="connsiteY7" fmla="*/ 0 h 544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06342" h="5442758">
                <a:moveTo>
                  <a:pt x="3034499" y="0"/>
                </a:moveTo>
                <a:cubicBezTo>
                  <a:pt x="3558220" y="0"/>
                  <a:pt x="4050953" y="132675"/>
                  <a:pt x="4480922" y="366248"/>
                </a:cubicBezTo>
                <a:lnTo>
                  <a:pt x="4506342" y="381691"/>
                </a:lnTo>
                <a:lnTo>
                  <a:pt x="4506342" y="5442758"/>
                </a:lnTo>
                <a:lnTo>
                  <a:pt x="1193461" y="5442758"/>
                </a:lnTo>
                <a:lnTo>
                  <a:pt x="1104276" y="5376066"/>
                </a:lnTo>
                <a:cubicBezTo>
                  <a:pt x="429867" y="4819495"/>
                  <a:pt x="0" y="3977198"/>
                  <a:pt x="0" y="3034499"/>
                </a:cubicBezTo>
                <a:cubicBezTo>
                  <a:pt x="0" y="1358591"/>
                  <a:pt x="1358591" y="0"/>
                  <a:pt x="3034499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B16F0B30-6DE5-4A8E-9474-E9528CDC26EB}"/>
              </a:ext>
            </a:extLst>
          </p:cNvPr>
          <p:cNvPicPr>
            <a:picLocks noGrp="1" noChangeAspect="1"/>
          </p:cNvPicPr>
          <p:nvPr>
            <p:ph sz="half" idx="2"/>
            <p:custDataLst>
              <p:tags r:id="rId7"/>
            </p:custDataLst>
          </p:nvPr>
        </p:nvPicPr>
        <p:blipFill rotWithShape="1">
          <a:blip r:embed="rId1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0" r="8363"/>
          <a:stretch/>
        </p:blipFill>
        <p:spPr>
          <a:xfrm>
            <a:off x="8291847" y="1566802"/>
            <a:ext cx="3957844" cy="4809600"/>
          </a:xfrm>
          <a:custGeom>
            <a:avLst/>
            <a:gdLst/>
            <a:ahLst/>
            <a:cxnLst/>
            <a:rect l="l" t="t" r="r" b="b"/>
            <a:pathLst>
              <a:path w="4351232" h="5287648">
                <a:moveTo>
                  <a:pt x="2879389" y="0"/>
                </a:moveTo>
                <a:cubicBezTo>
                  <a:pt x="3376340" y="0"/>
                  <a:pt x="3843887" y="125893"/>
                  <a:pt x="4251877" y="347527"/>
                </a:cubicBezTo>
                <a:lnTo>
                  <a:pt x="4351232" y="407886"/>
                </a:lnTo>
                <a:lnTo>
                  <a:pt x="4351232" y="5287648"/>
                </a:lnTo>
                <a:lnTo>
                  <a:pt x="1303444" y="5287648"/>
                </a:lnTo>
                <a:lnTo>
                  <a:pt x="1269495" y="5267024"/>
                </a:lnTo>
                <a:cubicBezTo>
                  <a:pt x="503573" y="4749577"/>
                  <a:pt x="0" y="3873291"/>
                  <a:pt x="0" y="2879389"/>
                </a:cubicBezTo>
                <a:cubicBezTo>
                  <a:pt x="0" y="1289146"/>
                  <a:pt x="1289146" y="0"/>
                  <a:pt x="2879389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9A66B21A-2B89-4198-8D65-562917F50A74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39425" y="616457"/>
            <a:ext cx="3574473" cy="244384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000000"/>
                </a:solidFill>
                <a:latin typeface="+mn-lt"/>
              </a:rPr>
              <a:t>Outils</a:t>
            </a:r>
            <a:r>
              <a:rPr lang="en-US" sz="2600" dirty="0">
                <a:solidFill>
                  <a:srgbClr val="000000"/>
                </a:solidFill>
                <a:latin typeface="+mn-lt"/>
              </a:rPr>
              <a:t> de </a:t>
            </a:r>
            <a:r>
              <a:rPr lang="en-US" sz="2600" dirty="0" err="1">
                <a:solidFill>
                  <a:srgbClr val="000000"/>
                </a:solidFill>
                <a:latin typeface="+mn-lt"/>
              </a:rPr>
              <a:t>sensibilisation</a:t>
            </a:r>
            <a:endParaRPr lang="en-US" sz="2600" dirty="0">
              <a:solidFill>
                <a:srgbClr val="000000"/>
              </a:solidFill>
              <a:latin typeface="+mn-lt"/>
            </a:endParaRPr>
          </a:p>
          <a:p>
            <a:pPr marL="514350" indent="-514350">
              <a:lnSpc>
                <a:spcPct val="70000"/>
              </a:lnSpc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000000"/>
              </a:solidFill>
              <a:latin typeface="+mn-lt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000000"/>
                </a:solidFill>
                <a:latin typeface="+mn-lt"/>
              </a:rPr>
              <a:t>Informations</a:t>
            </a:r>
            <a:r>
              <a:rPr lang="en-US" sz="2600" dirty="0">
                <a:solidFill>
                  <a:srgbClr val="000000"/>
                </a:solidFill>
                <a:latin typeface="+mn-lt"/>
              </a:rPr>
              <a:t> sur les </a:t>
            </a:r>
            <a:r>
              <a:rPr lang="en-US" sz="2600" dirty="0" err="1">
                <a:solidFill>
                  <a:srgbClr val="000000"/>
                </a:solidFill>
                <a:latin typeface="+mn-lt"/>
              </a:rPr>
              <a:t>organismes</a:t>
            </a:r>
            <a:r>
              <a:rPr lang="en-US" sz="2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n-lt"/>
              </a:rPr>
              <a:t>offrant</a:t>
            </a:r>
            <a:r>
              <a:rPr lang="en-US" sz="2600" dirty="0">
                <a:solidFill>
                  <a:srgbClr val="000000"/>
                </a:solidFill>
                <a:latin typeface="+mn-lt"/>
              </a:rPr>
              <a:t> des services de stimulation</a:t>
            </a:r>
          </a:p>
          <a:p>
            <a:pPr marL="514350" indent="-514350">
              <a:lnSpc>
                <a:spcPct val="70000"/>
              </a:lnSpc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000000"/>
              </a:solidFill>
              <a:latin typeface="+mn-lt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+mn-lt"/>
              </a:rPr>
              <a:t>Séances </a:t>
            </a:r>
            <a:r>
              <a:rPr lang="en-US" sz="2600" dirty="0" err="1">
                <a:solidFill>
                  <a:srgbClr val="000000"/>
                </a:solidFill>
                <a:latin typeface="+mn-lt"/>
              </a:rPr>
              <a:t>d’information</a:t>
            </a:r>
            <a:r>
              <a:rPr lang="en-US" sz="2600" dirty="0">
                <a:solidFill>
                  <a:srgbClr val="000000"/>
                </a:solidFill>
                <a:latin typeface="+mn-lt"/>
              </a:rPr>
              <a:t> aux parents sur le </a:t>
            </a:r>
            <a:r>
              <a:rPr lang="en-US" sz="2600" dirty="0" err="1">
                <a:solidFill>
                  <a:srgbClr val="000000"/>
                </a:solidFill>
                <a:latin typeface="+mn-lt"/>
              </a:rPr>
              <a:t>langage</a:t>
            </a:r>
            <a:endParaRPr lang="en-US" sz="2600" dirty="0">
              <a:solidFill>
                <a:srgbClr val="000000"/>
              </a:solidFill>
              <a:latin typeface="+mn-lt"/>
            </a:endParaRPr>
          </a:p>
          <a:p>
            <a:pPr>
              <a:lnSpc>
                <a:spcPct val="70000"/>
              </a:lnSpc>
            </a:pPr>
            <a:endParaRPr lang="en-US" sz="2600" dirty="0">
              <a:solidFill>
                <a:srgbClr val="000000"/>
              </a:solidFill>
              <a:latin typeface="+mn-lt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000000"/>
                </a:solidFill>
                <a:latin typeface="+mn-lt"/>
              </a:rPr>
              <a:t>Heures</a:t>
            </a:r>
            <a:r>
              <a:rPr lang="en-US" sz="2600" dirty="0">
                <a:solidFill>
                  <a:srgbClr val="000000"/>
                </a:solidFill>
                <a:latin typeface="+mn-lt"/>
              </a:rPr>
              <a:t> du </a:t>
            </a:r>
            <a:r>
              <a:rPr lang="en-US" sz="2600" dirty="0" err="1">
                <a:solidFill>
                  <a:srgbClr val="000000"/>
                </a:solidFill>
                <a:latin typeface="+mn-lt"/>
              </a:rPr>
              <a:t>conte</a:t>
            </a:r>
            <a:endParaRPr lang="en-US" sz="2400" dirty="0">
              <a:solidFill>
                <a:srgbClr val="000000"/>
              </a:solidFill>
            </a:endParaRPr>
          </a:p>
          <a:p>
            <a:pPr indent="-5143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506697FD-B266-4B85-9347-57797A69AB48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4506343" y="5707348"/>
            <a:ext cx="4282948" cy="839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5143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n-lt"/>
              </a:rPr>
              <a:t>Ateliers de stimulation</a:t>
            </a:r>
          </a:p>
          <a:p>
            <a:pPr indent="-5143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n-lt"/>
              </a:rPr>
              <a:t>Biblio-</a:t>
            </a:r>
            <a:r>
              <a:rPr lang="en-US" sz="2000" dirty="0" err="1">
                <a:solidFill>
                  <a:srgbClr val="000000"/>
                </a:solidFill>
                <a:latin typeface="+mn-lt"/>
              </a:rPr>
              <a:t>Jeux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  <a:p>
            <a:pPr indent="-5143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n-lt"/>
              </a:rPr>
              <a:t>Interventions </a:t>
            </a:r>
            <a:r>
              <a:rPr lang="en-US" sz="2000" dirty="0" err="1">
                <a:solidFill>
                  <a:srgbClr val="000000"/>
                </a:solidFill>
                <a:latin typeface="+mn-lt"/>
              </a:rPr>
              <a:t>précoces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n-lt"/>
              </a:rPr>
              <a:t>Agir-Tôt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" name="Média en ligne 2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9EF6D6C6-C403-214F-BC96-41901AB85DF8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18755" y="58890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2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B6C291-6CAF-46DF-ACFF-AADF0FD03F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C11A00-A2A3-417C-B33D-DC753ED7C3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t="3964" r="3964" b="3964"/>
          <a:stretch>
            <a:fillRect/>
          </a:stretch>
        </p:blipFill>
        <p:spPr>
          <a:xfrm>
            <a:off x="0" y="1"/>
            <a:ext cx="12192000" cy="6857998"/>
          </a:xfrm>
          <a:custGeom>
            <a:avLst/>
            <a:gdLst>
              <a:gd name="connsiteX0" fmla="*/ 0 w 12192000"/>
              <a:gd name="connsiteY0" fmla="*/ 0 h 6857998"/>
              <a:gd name="connsiteX1" fmla="*/ 12192000 w 12192000"/>
              <a:gd name="connsiteY1" fmla="*/ 0 h 6857998"/>
              <a:gd name="connsiteX2" fmla="*/ 12192000 w 12192000"/>
              <a:gd name="connsiteY2" fmla="*/ 6857998 h 6857998"/>
              <a:gd name="connsiteX3" fmla="*/ 0 w 12192000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8">
                <a:moveTo>
                  <a:pt x="0" y="0"/>
                </a:moveTo>
                <a:lnTo>
                  <a:pt x="12192000" y="0"/>
                </a:lnTo>
                <a:lnTo>
                  <a:pt x="12192000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BBEB1C6E-1589-46DE-8626-2CB274F7AED2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175813" y="1930837"/>
            <a:ext cx="9840374" cy="1683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8000" dirty="0">
                <a:solidFill>
                  <a:srgbClr val="FFFFFF"/>
                </a:solidFill>
                <a:latin typeface="+mn-lt"/>
              </a:rPr>
              <a:t>Outils</a:t>
            </a:r>
            <a:endParaRPr lang="fr-CA" sz="4000" dirty="0">
              <a:solidFill>
                <a:srgbClr val="FFFFFF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32D475B-8821-9A4B-B83A-ECE931CEF9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381" y="4085462"/>
            <a:ext cx="1385052" cy="137617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D7298F3-9EDE-E746-B623-90CC80932CC0}"/>
              </a:ext>
            </a:extLst>
          </p:cNvPr>
          <p:cNvSpPr txBox="1"/>
          <p:nvPr/>
        </p:nvSpPr>
        <p:spPr>
          <a:xfrm>
            <a:off x="4193628" y="4085462"/>
            <a:ext cx="5462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Illustrations et graphisme: Irène </a:t>
            </a:r>
            <a:r>
              <a:rPr lang="fr-FR" dirty="0" err="1"/>
              <a:t>Lumineau</a:t>
            </a:r>
            <a:endParaRPr lang="fr-FR" dirty="0"/>
          </a:p>
          <a:p>
            <a:r>
              <a:rPr lang="fr-FR" dirty="0"/>
              <a:t>Matériel inspiré et adapté 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Programmes </a:t>
            </a:r>
            <a:r>
              <a:rPr lang="fr-FR" dirty="0" err="1"/>
              <a:t>Hannen</a:t>
            </a:r>
            <a:r>
              <a:rPr lang="fr-FR" dirty="0"/>
              <a:t> </a:t>
            </a:r>
            <a:r>
              <a:rPr lang="fr-FR" sz="1100" dirty="0"/>
              <a:t>(It </a:t>
            </a:r>
            <a:r>
              <a:rPr lang="fr-FR" sz="1100" dirty="0" err="1"/>
              <a:t>takes</a:t>
            </a:r>
            <a:r>
              <a:rPr lang="fr-FR" sz="1100" dirty="0"/>
              <a:t> </a:t>
            </a:r>
            <a:r>
              <a:rPr lang="fr-FR" sz="1100" dirty="0" err="1"/>
              <a:t>two</a:t>
            </a:r>
            <a:r>
              <a:rPr lang="fr-FR" sz="1100" dirty="0"/>
              <a:t> to talk &amp; You </a:t>
            </a:r>
            <a:r>
              <a:rPr lang="fr-FR" sz="1100" dirty="0" err="1"/>
              <a:t>make</a:t>
            </a:r>
            <a:r>
              <a:rPr lang="fr-FR" sz="1100" dirty="0"/>
              <a:t> a </a:t>
            </a:r>
            <a:r>
              <a:rPr lang="fr-FR" sz="1100" dirty="0" err="1"/>
              <a:t>difference</a:t>
            </a:r>
            <a:r>
              <a:rPr lang="fr-FR" sz="11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Projet créé par Priorité Langage Lotbinière</a:t>
            </a:r>
          </a:p>
        </p:txBody>
      </p:sp>
      <p:pic>
        <p:nvPicPr>
          <p:cNvPr id="4" name="Média en ligne 3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B612950F-297F-A141-96D0-FC468E8C713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51046" y="5765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57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4292560-A70A-4674-92EF-A0E667CECB8D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38544" y="914400"/>
            <a:ext cx="4363857" cy="4411746"/>
          </a:xfrm>
        </p:spPr>
        <p:txBody>
          <a:bodyPr>
            <a:normAutofit/>
          </a:bodyPr>
          <a:lstStyle/>
          <a:p>
            <a:r>
              <a:rPr lang="fr-CA" b="1" dirty="0">
                <a:solidFill>
                  <a:srgbClr val="FFFFFF"/>
                </a:solidFill>
                <a:latin typeface="+mn-lt"/>
              </a:rPr>
              <a:t>Affiches</a:t>
            </a:r>
            <a:r>
              <a:rPr lang="fr-CA" dirty="0">
                <a:solidFill>
                  <a:srgbClr val="FFFFFF"/>
                </a:solidFill>
                <a:latin typeface="+mn-lt"/>
              </a:rPr>
              <a:t> </a:t>
            </a:r>
            <a:br>
              <a:rPr lang="fr-CA" dirty="0">
                <a:solidFill>
                  <a:srgbClr val="FFFFFF"/>
                </a:solidFill>
                <a:latin typeface="+mn-lt"/>
              </a:rPr>
            </a:br>
            <a:r>
              <a:rPr lang="fr-CA" sz="3200" dirty="0">
                <a:solidFill>
                  <a:srgbClr val="FFFFFF"/>
                </a:solidFill>
                <a:latin typeface="+mn-lt"/>
              </a:rPr>
              <a:t>pour les organismes</a:t>
            </a:r>
            <a:r>
              <a:rPr lang="fr-CA" dirty="0">
                <a:solidFill>
                  <a:srgbClr val="FFFFFF"/>
                </a:solidFill>
                <a:latin typeface="+mn-lt"/>
              </a:rPr>
              <a:t/>
            </a:r>
            <a:br>
              <a:rPr lang="fr-CA" dirty="0">
                <a:solidFill>
                  <a:srgbClr val="FFFFFF"/>
                </a:solidFill>
                <a:latin typeface="+mn-lt"/>
              </a:rPr>
            </a:br>
            <a:r>
              <a:rPr lang="fr-CA" sz="2400" dirty="0">
                <a:solidFill>
                  <a:srgbClr val="FFFFFF"/>
                </a:solidFill>
                <a:latin typeface="+mn-lt"/>
              </a:rPr>
              <a:t>français et anglais</a:t>
            </a:r>
            <a:r>
              <a:rPr lang="fr-CA" dirty="0">
                <a:solidFill>
                  <a:srgbClr val="FFFFFF"/>
                </a:solidFill>
                <a:latin typeface="+mn-lt"/>
              </a:rPr>
              <a:t/>
            </a:r>
            <a:br>
              <a:rPr lang="fr-CA" dirty="0">
                <a:solidFill>
                  <a:srgbClr val="FFFFFF"/>
                </a:solidFill>
                <a:latin typeface="+mn-lt"/>
              </a:rPr>
            </a:br>
            <a:r>
              <a:rPr lang="fr-CA" dirty="0">
                <a:solidFill>
                  <a:srgbClr val="FFFFFF"/>
                </a:solidFill>
                <a:latin typeface="+mn-lt"/>
              </a:rPr>
              <a:t/>
            </a:r>
            <a:br>
              <a:rPr lang="fr-CA" dirty="0">
                <a:solidFill>
                  <a:srgbClr val="FFFFFF"/>
                </a:solidFill>
                <a:latin typeface="+mn-lt"/>
              </a:rPr>
            </a:br>
            <a:r>
              <a:rPr lang="fr-FR" sz="2800" b="1" dirty="0">
                <a:solidFill>
                  <a:schemeClr val="bg1"/>
                </a:solidFill>
                <a:latin typeface="+mn-lt"/>
              </a:rPr>
              <a:t>Sensibilisation aux </a:t>
            </a:r>
            <a:br>
              <a:rPr lang="fr-FR" sz="2800" b="1" dirty="0">
                <a:solidFill>
                  <a:schemeClr val="bg1"/>
                </a:solidFill>
                <a:latin typeface="+mn-lt"/>
              </a:rPr>
            </a:br>
            <a:r>
              <a:rPr lang="fr-FR" sz="2800" b="1" dirty="0">
                <a:solidFill>
                  <a:schemeClr val="bg1"/>
                </a:solidFill>
                <a:latin typeface="+mn-lt"/>
              </a:rPr>
              <a:t>stratégies </a:t>
            </a:r>
            <a:br>
              <a:rPr lang="fr-FR" sz="2800" b="1" dirty="0">
                <a:solidFill>
                  <a:schemeClr val="bg1"/>
                </a:solidFill>
                <a:latin typeface="+mn-lt"/>
              </a:rPr>
            </a:br>
            <a:r>
              <a:rPr lang="fr-FR" sz="2800" b="1" dirty="0">
                <a:solidFill>
                  <a:schemeClr val="bg1"/>
                </a:solidFill>
                <a:latin typeface="+mn-lt"/>
              </a:rPr>
              <a:t>de stimulation </a:t>
            </a:r>
            <a:br>
              <a:rPr lang="fr-FR" sz="2800" b="1" dirty="0">
                <a:solidFill>
                  <a:schemeClr val="bg1"/>
                </a:solidFill>
                <a:latin typeface="+mn-lt"/>
              </a:rPr>
            </a:br>
            <a:r>
              <a:rPr lang="fr-FR" sz="2800" b="1" dirty="0">
                <a:solidFill>
                  <a:schemeClr val="bg1"/>
                </a:solidFill>
                <a:latin typeface="+mn-lt"/>
              </a:rPr>
              <a:t>du langage</a:t>
            </a:r>
            <a:endParaRPr lang="fr-CA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6EB07E92-3389-4FCF-9BCB-31FE7E699CB2}"/>
              </a:ext>
            </a:extLst>
          </p:cNvPr>
          <p:cNvGraphicFramePr>
            <a:graphicFrameLocks noChangeAspect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777088550"/>
              </p:ext>
            </p:extLst>
          </p:nvPr>
        </p:nvGraphicFramePr>
        <p:xfrm>
          <a:off x="4800026" y="8616"/>
          <a:ext cx="4830492" cy="6849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74" name="Acrobat Document" r:id="rId11" imgW="13121427" imgH="18607804" progId="AcroExch.Document.DC">
                  <p:embed/>
                </p:oleObj>
              </mc:Choice>
              <mc:Fallback>
                <p:oleObj name="Acrobat Document" r:id="rId11" imgW="13121427" imgH="18607804" progId="AcroExch.Document.DC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6EB07E92-3389-4FCF-9BCB-31FE7E699C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800026" y="8616"/>
                        <a:ext cx="4830492" cy="6849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Média en ligne 4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022D6B15-AC59-8940-A246-B3600CFBEF6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821035" y="57261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1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089A00D-FCF8-4A63-B689-2813A6EB3E2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314614" y="1449208"/>
            <a:ext cx="3669161" cy="2161246"/>
          </a:xfrm>
        </p:spPr>
        <p:txBody>
          <a:bodyPr>
            <a:normAutofit/>
          </a:bodyPr>
          <a:lstStyle/>
          <a:p>
            <a:r>
              <a:rPr lang="fr-CA" b="1" dirty="0">
                <a:solidFill>
                  <a:schemeClr val="bg1"/>
                </a:solidFill>
                <a:latin typeface="+mn-lt"/>
              </a:rPr>
              <a:t>Napperons</a:t>
            </a:r>
            <a:br>
              <a:rPr lang="fr-CA" b="1" dirty="0">
                <a:solidFill>
                  <a:schemeClr val="bg1"/>
                </a:solidFill>
                <a:latin typeface="+mn-lt"/>
              </a:rPr>
            </a:br>
            <a:r>
              <a:rPr lang="fr-FR" sz="3200" dirty="0">
                <a:solidFill>
                  <a:schemeClr val="bg1"/>
                </a:solidFill>
                <a:latin typeface="+mn-lt"/>
              </a:rPr>
              <a:t>pour les parents</a:t>
            </a:r>
            <a:r>
              <a:rPr lang="fr-CA" dirty="0">
                <a:solidFill>
                  <a:srgbClr val="FFFFFF"/>
                </a:solidFill>
                <a:latin typeface="+mn-lt"/>
              </a:rPr>
              <a:t/>
            </a:r>
            <a:br>
              <a:rPr lang="fr-CA" dirty="0">
                <a:solidFill>
                  <a:srgbClr val="FFFFFF"/>
                </a:solidFill>
                <a:latin typeface="+mn-lt"/>
              </a:rPr>
            </a:br>
            <a:r>
              <a:rPr lang="fr-CA" sz="2400" dirty="0">
                <a:solidFill>
                  <a:srgbClr val="FFFFFF"/>
                </a:solidFill>
                <a:latin typeface="+mn-lt"/>
              </a:rPr>
              <a:t>français et anglais</a:t>
            </a:r>
            <a:br>
              <a:rPr lang="fr-CA" sz="2400" dirty="0">
                <a:solidFill>
                  <a:srgbClr val="FFFFFF"/>
                </a:solidFill>
                <a:latin typeface="+mn-lt"/>
              </a:rPr>
            </a:br>
            <a:r>
              <a:rPr lang="fr-CA" sz="2400" dirty="0">
                <a:solidFill>
                  <a:srgbClr val="FFFFFF"/>
                </a:solidFill>
                <a:latin typeface="+mn-lt"/>
              </a:rPr>
              <a:t>recto-verso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1482C940-A088-46BB-AB3E-D714A50520C8}"/>
              </a:ext>
            </a:extLst>
          </p:cNvPr>
          <p:cNvGraphicFramePr>
            <a:graphicFrameLocks noGrp="1" noChangeAspect="1"/>
          </p:cNvGraphicFramePr>
          <p:nvPr>
            <p:ph idx="1"/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861103610"/>
              </p:ext>
            </p:extLst>
          </p:nvPr>
        </p:nvGraphicFramePr>
        <p:xfrm>
          <a:off x="5696533" y="161375"/>
          <a:ext cx="5463526" cy="3449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7" name="Acrobat Document" r:id="rId13" imgW="8183667" imgH="5165983" progId="AcroExch.Document.DC">
                  <p:embed/>
                </p:oleObj>
              </mc:Choice>
              <mc:Fallback>
                <p:oleObj name="Acrobat Document" r:id="rId13" imgW="8183667" imgH="5165983" progId="AcroExch.Document.DC">
                  <p:embed/>
                  <p:pic>
                    <p:nvPicPr>
                      <p:cNvPr id="4" name="Espace réservé du contenu 3">
                        <a:extLst>
                          <a:ext uri="{FF2B5EF4-FFF2-40B4-BE49-F238E27FC236}">
                            <a16:creationId xmlns:a16="http://schemas.microsoft.com/office/drawing/2014/main" id="{1482C940-A088-46BB-AB3E-D714A50520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696533" y="161375"/>
                        <a:ext cx="5463526" cy="3449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C2A6A311-7A56-4C42-94CB-5F5174C60C4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660" y="3610454"/>
            <a:ext cx="5135272" cy="313238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AE27D72-193E-B040-B649-A9F7E558EBD8}"/>
              </a:ext>
            </a:extLst>
          </p:cNvPr>
          <p:cNvSpPr txBox="1"/>
          <p:nvPr/>
        </p:nvSpPr>
        <p:spPr>
          <a:xfrm>
            <a:off x="314613" y="3819995"/>
            <a:ext cx="33667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aide mémoire </a:t>
            </a:r>
          </a:p>
          <a:p>
            <a:r>
              <a:rPr lang="fr-FR" sz="2400" b="1" dirty="0">
                <a:solidFill>
                  <a:schemeClr val="bg1"/>
                </a:solidFill>
              </a:rPr>
              <a:t>rappel des principales </a:t>
            </a:r>
          </a:p>
          <a:p>
            <a:r>
              <a:rPr lang="fr-FR" sz="2400" b="1" dirty="0">
                <a:solidFill>
                  <a:schemeClr val="bg1"/>
                </a:solidFill>
              </a:rPr>
              <a:t>stratégies de stimulation du langage</a:t>
            </a:r>
          </a:p>
        </p:txBody>
      </p:sp>
      <p:pic>
        <p:nvPicPr>
          <p:cNvPr id="5" name="Média en ligne 4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F8922566-85FF-1049-BE47-02E17ED15AE3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72800" y="5696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3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089A00D-FCF8-4A63-B689-2813A6EB3E2D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10599" y="1494556"/>
            <a:ext cx="3665139" cy="2254888"/>
          </a:xfrm>
        </p:spPr>
        <p:txBody>
          <a:bodyPr>
            <a:normAutofit/>
          </a:bodyPr>
          <a:lstStyle/>
          <a:p>
            <a:r>
              <a:rPr lang="fr-CA" sz="4900" b="1" dirty="0">
                <a:solidFill>
                  <a:srgbClr val="FFFFFF"/>
                </a:solidFill>
                <a:latin typeface="+mn-lt"/>
              </a:rPr>
              <a:t>Dépliant Langage</a:t>
            </a:r>
            <a:r>
              <a:rPr lang="fr-CA" dirty="0">
                <a:solidFill>
                  <a:srgbClr val="FFFFFF"/>
                </a:solidFill>
                <a:latin typeface="+mn-lt"/>
              </a:rPr>
              <a:t/>
            </a:r>
            <a:br>
              <a:rPr lang="fr-CA" dirty="0">
                <a:solidFill>
                  <a:srgbClr val="FFFFFF"/>
                </a:solidFill>
                <a:latin typeface="+mn-lt"/>
              </a:rPr>
            </a:br>
            <a:r>
              <a:rPr lang="fr-FR" sz="3200" dirty="0">
                <a:solidFill>
                  <a:schemeClr val="bg1"/>
                </a:solidFill>
                <a:latin typeface="+mn-lt"/>
              </a:rPr>
              <a:t>pour les parents</a:t>
            </a:r>
            <a:r>
              <a:rPr lang="fr-CA" sz="6000" dirty="0">
                <a:solidFill>
                  <a:srgbClr val="FFFFFF"/>
                </a:solidFill>
              </a:rPr>
              <a:t/>
            </a:r>
            <a:br>
              <a:rPr lang="fr-CA" sz="6000" dirty="0">
                <a:solidFill>
                  <a:srgbClr val="FFFFFF"/>
                </a:solidFill>
              </a:rPr>
            </a:br>
            <a:r>
              <a:rPr lang="fr-CA" sz="2400" dirty="0">
                <a:solidFill>
                  <a:srgbClr val="FFFFFF"/>
                </a:solidFill>
                <a:latin typeface="+mn-lt"/>
              </a:rPr>
              <a:t>français et anglais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AE27D72-193E-B040-B649-A9F7E558EBD8}"/>
              </a:ext>
            </a:extLst>
          </p:cNvPr>
          <p:cNvSpPr txBox="1"/>
          <p:nvPr/>
        </p:nvSpPr>
        <p:spPr>
          <a:xfrm>
            <a:off x="204689" y="4075954"/>
            <a:ext cx="29660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points de repère et </a:t>
            </a:r>
          </a:p>
          <a:p>
            <a:r>
              <a:rPr lang="fr-FR" sz="2400" b="1" dirty="0">
                <a:solidFill>
                  <a:schemeClr val="bg1"/>
                </a:solidFill>
              </a:rPr>
              <a:t>rappel des principales </a:t>
            </a:r>
          </a:p>
          <a:p>
            <a:r>
              <a:rPr lang="fr-FR" sz="2400" b="1" dirty="0">
                <a:solidFill>
                  <a:schemeClr val="bg1"/>
                </a:solidFill>
              </a:rPr>
              <a:t>stratégies de </a:t>
            </a:r>
          </a:p>
          <a:p>
            <a:r>
              <a:rPr lang="fr-FR" sz="2400" b="1" dirty="0">
                <a:solidFill>
                  <a:schemeClr val="bg1"/>
                </a:solidFill>
              </a:rPr>
              <a:t>stimulation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3B1A4A3-354C-6C48-9DF3-C1212A0A12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331" y="3373835"/>
            <a:ext cx="9085668" cy="342287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8422823-94A9-0F4B-8D1F-1C397292AF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331" y="62572"/>
            <a:ext cx="9103955" cy="3206206"/>
          </a:xfrm>
          <a:prstGeom prst="rect">
            <a:avLst/>
          </a:prstGeom>
        </p:spPr>
      </p:pic>
      <p:pic>
        <p:nvPicPr>
          <p:cNvPr id="4" name="Média en ligne 3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81BC186C-EBC5-4B41-9916-53F8B0F1928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99385" y="59826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9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F00A44D-FEA8-47CD-B825-0921CBFC84F9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179226" y="826680"/>
            <a:ext cx="983354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fr-CA" b="1" dirty="0">
                <a:solidFill>
                  <a:srgbClr val="FFFFFF"/>
                </a:solidFill>
                <a:latin typeface="+mn-lt"/>
              </a:rPr>
              <a:t>Stratégies de stimulation </a:t>
            </a:r>
            <a:r>
              <a:rPr lang="fr-CA" sz="4000" dirty="0">
                <a:solidFill>
                  <a:srgbClr val="FFFFFF"/>
                </a:solidFill>
                <a:latin typeface="+mn-lt"/>
              </a:rPr>
              <a:t/>
            </a:r>
            <a:br>
              <a:rPr lang="fr-CA" sz="4000" dirty="0">
                <a:solidFill>
                  <a:srgbClr val="FFFFFF"/>
                </a:solidFill>
                <a:latin typeface="+mn-lt"/>
              </a:rPr>
            </a:br>
            <a:r>
              <a:rPr lang="fr-CA" sz="2400" dirty="0">
                <a:solidFill>
                  <a:srgbClr val="FFFFFF"/>
                </a:solidFill>
                <a:latin typeface="+mn-lt"/>
              </a:rPr>
              <a:t>français et anglais - reproductibles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7F96250C-1048-46C2-9F93-46154ACB82DB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611252" y="4724401"/>
            <a:ext cx="2850178" cy="2160000"/>
          </a:xfrm>
        </p:spPr>
      </p:pic>
      <p:pic>
        <p:nvPicPr>
          <p:cNvPr id="12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385793C5-44AE-4ECD-B99B-77CC0A36351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179226" y="3631201"/>
            <a:ext cx="2777143" cy="2160000"/>
          </a:xfrm>
          <a:prstGeom prst="rect">
            <a:avLst/>
          </a:prstGeom>
        </p:spPr>
      </p:pic>
      <p:pic>
        <p:nvPicPr>
          <p:cNvPr id="13" name="Image 13" descr="Une image contenant intérieur, table, assis, alimentation&#10;&#10;Description générée automatiquement">
            <a:extLst>
              <a:ext uri="{FF2B5EF4-FFF2-40B4-BE49-F238E27FC236}">
                <a16:creationId xmlns:a16="http://schemas.microsoft.com/office/drawing/2014/main" id="{1D4F646D-ECE1-4145-8AA2-965C1644041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540866" y="2500616"/>
            <a:ext cx="2920564" cy="2160000"/>
          </a:xfrm>
          <a:prstGeom prst="rect">
            <a:avLst/>
          </a:prstGeom>
        </p:spPr>
      </p:pic>
      <p:pic>
        <p:nvPicPr>
          <p:cNvPr id="14" name="Image 15">
            <a:extLst>
              <a:ext uri="{FF2B5EF4-FFF2-40B4-BE49-F238E27FC236}">
                <a16:creationId xmlns:a16="http://schemas.microsoft.com/office/drawing/2014/main" id="{1F6CB480-22BE-404D-9656-0A3C04E5F4B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756258" y="2442899"/>
            <a:ext cx="2740441" cy="2160000"/>
          </a:xfrm>
          <a:prstGeom prst="rect">
            <a:avLst/>
          </a:prstGeom>
        </p:spPr>
      </p:pic>
      <p:pic>
        <p:nvPicPr>
          <p:cNvPr id="15" name="Image 16">
            <a:extLst>
              <a:ext uri="{FF2B5EF4-FFF2-40B4-BE49-F238E27FC236}">
                <a16:creationId xmlns:a16="http://schemas.microsoft.com/office/drawing/2014/main" id="{F269DB1F-27A3-43D7-A242-9C59AB5A372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7756258" y="4705350"/>
            <a:ext cx="2752566" cy="2160000"/>
          </a:xfrm>
          <a:prstGeom prst="rect">
            <a:avLst/>
          </a:prstGeom>
        </p:spPr>
      </p:pic>
      <p:pic>
        <p:nvPicPr>
          <p:cNvPr id="3" name="Média en ligne 2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75A19DB3-D418-1544-8231-38D6EBB5B55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03652" y="57841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66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832808B-3272-469A-A67A-70FF0B322513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958506" y="800392"/>
            <a:ext cx="10264697" cy="1212102"/>
          </a:xfrm>
        </p:spPr>
        <p:txBody>
          <a:bodyPr>
            <a:normAutofit fontScale="90000"/>
          </a:bodyPr>
          <a:lstStyle/>
          <a:p>
            <a:pPr algn="ctr"/>
            <a:r>
              <a:rPr lang="fr-CA" sz="4000" b="1" i="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/>
            </a:r>
            <a:br>
              <a:rPr lang="fr-CA" sz="4000" b="1" i="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</a:br>
            <a:r>
              <a:rPr lang="fr-CA" sz="4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Alliance Langage JR– 2021-2023</a:t>
            </a:r>
            <a:r>
              <a:rPr lang="fr-CA" sz="4000" b="1" i="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/>
            </a:r>
            <a:br>
              <a:rPr lang="fr-CA" sz="4000" b="1" i="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</a:br>
            <a:endParaRPr lang="fr-CA" sz="4000" dirty="0">
              <a:solidFill>
                <a:srgbClr val="FFFFFF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077899-C924-40B3-8590-C534C95DDF31}"/>
              </a:ext>
            </a:extLst>
          </p:cNvPr>
          <p:cNvSpPr>
            <a:spLocks noGrp="1"/>
          </p:cNvSpPr>
          <p:nvPr>
            <p:ph idx="1"/>
            <p:custDataLst>
              <p:tags r:id="rId8"/>
            </p:custDataLst>
          </p:nvPr>
        </p:nvSpPr>
        <p:spPr>
          <a:xfrm>
            <a:off x="1222646" y="2177170"/>
            <a:ext cx="10000454" cy="4045115"/>
          </a:xfrm>
        </p:spPr>
        <p:txBody>
          <a:bodyPr anchor="ctr"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r-CA" sz="2200" dirty="0"/>
              <a:t>Afin de poser des actions concrètes dans le but de faire de la petite enfance une priorité et de permettre à tous les enfants d'arriver à la maternelle avec des chances égales, le comité </a:t>
            </a:r>
            <a:r>
              <a:rPr lang="fr-CA" sz="2200" i="1" dirty="0"/>
              <a:t>Alliance Langage JR</a:t>
            </a:r>
            <a:r>
              <a:rPr lang="fr-CA" sz="2200" dirty="0"/>
              <a:t> rassemble les acteurs du territoire pour une démarche concertée.</a:t>
            </a:r>
          </a:p>
          <a:p>
            <a:pPr marL="0" indent="0">
              <a:spcBef>
                <a:spcPts val="0"/>
              </a:spcBef>
              <a:buNone/>
            </a:pPr>
            <a:endParaRPr lang="fr-CA" sz="2200" dirty="0"/>
          </a:p>
          <a:p>
            <a:pPr marL="0" indent="0">
              <a:buNone/>
            </a:pPr>
            <a:r>
              <a:rPr lang="fr-CA" sz="2200" dirty="0"/>
              <a:t>Sur le territoire de Jardins-Roussillon, le comité Langage est constitué des partenaires suivants, aussi membres des tables de concertation en Petite enfance: </a:t>
            </a:r>
          </a:p>
          <a:p>
            <a:r>
              <a:rPr lang="fr-CA" sz="2000" dirty="0"/>
              <a:t>Organismes communautaires en Petite Enfance</a:t>
            </a:r>
          </a:p>
          <a:p>
            <a:pPr marL="457200" lvl="1" indent="0">
              <a:buNone/>
            </a:pPr>
            <a:r>
              <a:rPr lang="fr-CA" sz="2000" dirty="0"/>
              <a:t>La Station de l’Aventure,  Maison de la famille </a:t>
            </a:r>
            <a:r>
              <a:rPr lang="fr-CA" sz="2000" dirty="0" err="1"/>
              <a:t>Kateri</a:t>
            </a:r>
            <a:r>
              <a:rPr lang="fr-CA" sz="2000" dirty="0"/>
              <a:t> et Apprendre en </a:t>
            </a:r>
            <a:r>
              <a:rPr lang="fr-CA" sz="2000" dirty="0" err="1"/>
              <a:t>coeur</a:t>
            </a:r>
            <a:endParaRPr lang="fr-CA" sz="2000" dirty="0"/>
          </a:p>
          <a:p>
            <a:r>
              <a:rPr lang="fr-CA" sz="2000" dirty="0"/>
              <a:t>CISSS de la Montérégie Ouest </a:t>
            </a:r>
          </a:p>
          <a:p>
            <a:r>
              <a:rPr lang="fr-CA" sz="2000" dirty="0"/>
              <a:t>Centres de services scolaires </a:t>
            </a:r>
          </a:p>
          <a:p>
            <a:r>
              <a:rPr lang="fr-CA" sz="2000" dirty="0"/>
              <a:t>Bibliothèques, CPE, Bureau coordonnateur de services de garde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04DCACA-38E8-7B4B-B9A4-B294941397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828" y="4680829"/>
            <a:ext cx="1385052" cy="137617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9F13041-71FB-3147-8626-3BC7268FF8FC}"/>
              </a:ext>
            </a:extLst>
          </p:cNvPr>
          <p:cNvSpPr txBox="1"/>
          <p:nvPr/>
        </p:nvSpPr>
        <p:spPr>
          <a:xfrm>
            <a:off x="1445741" y="65985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E011032-EE7A-DC47-8CDE-A0A4E05DAE02}"/>
              </a:ext>
            </a:extLst>
          </p:cNvPr>
          <p:cNvSpPr txBox="1"/>
          <p:nvPr/>
        </p:nvSpPr>
        <p:spPr>
          <a:xfrm>
            <a:off x="703411" y="6413842"/>
            <a:ext cx="7359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Contribution financière-Alliance pour la solidarité de la Montérégie-Fonds québécois d’initiatives sociales</a:t>
            </a:r>
          </a:p>
        </p:txBody>
      </p:sp>
      <p:pic>
        <p:nvPicPr>
          <p:cNvPr id="7" name="Média en ligne 6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943123C7-A449-9A4D-B7E4-3093CACD39F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060581" y="58218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1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F00A44D-FEA8-47CD-B825-0921CBFC84F9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fr-CA" b="1" dirty="0">
                <a:solidFill>
                  <a:srgbClr val="FFFFFF"/>
                </a:solidFill>
                <a:latin typeface="+mn-lt"/>
              </a:rPr>
              <a:t>Stratégies de stimulation </a:t>
            </a:r>
            <a:r>
              <a:rPr lang="fr-CA" sz="5400" dirty="0">
                <a:solidFill>
                  <a:srgbClr val="FFFFFF"/>
                </a:solidFill>
                <a:latin typeface="+mn-lt"/>
              </a:rPr>
              <a:t/>
            </a:r>
            <a:br>
              <a:rPr lang="fr-CA" sz="5400" dirty="0">
                <a:solidFill>
                  <a:srgbClr val="FFFFFF"/>
                </a:solidFill>
                <a:latin typeface="+mn-lt"/>
              </a:rPr>
            </a:br>
            <a:r>
              <a:rPr lang="fr-CA" sz="2400" dirty="0">
                <a:solidFill>
                  <a:srgbClr val="FFFFFF"/>
                </a:solidFill>
                <a:latin typeface="+mn-lt"/>
              </a:rPr>
              <a:t>français et anglais - reproductibles</a:t>
            </a:r>
          </a:p>
        </p:txBody>
      </p:sp>
      <p:pic>
        <p:nvPicPr>
          <p:cNvPr id="23" name="Espace réservé du contenu 22">
            <a:extLst>
              <a:ext uri="{FF2B5EF4-FFF2-40B4-BE49-F238E27FC236}">
                <a16:creationId xmlns:a16="http://schemas.microsoft.com/office/drawing/2014/main" id="{DE5CFFF5-7345-4278-A6C7-EE544F389A6B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724848" y="2350959"/>
            <a:ext cx="2742000" cy="2160000"/>
          </a:xfrm>
        </p:spPr>
      </p:pic>
      <p:pic>
        <p:nvPicPr>
          <p:cNvPr id="5" name="Image 4" descr="Une image contenant jouet, table, horloge&#10;&#10;Description générée automatiquement">
            <a:extLst>
              <a:ext uri="{FF2B5EF4-FFF2-40B4-BE49-F238E27FC236}">
                <a16:creationId xmlns:a16="http://schemas.microsoft.com/office/drawing/2014/main" id="{E96E72D0-D31E-4CA5-8495-D24230FC042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289115" y="3530100"/>
            <a:ext cx="2764923" cy="2160000"/>
          </a:xfrm>
          <a:prstGeom prst="rect">
            <a:avLst/>
          </a:prstGeom>
        </p:spPr>
      </p:pic>
      <p:pic>
        <p:nvPicPr>
          <p:cNvPr id="16" name="Image 3">
            <a:extLst>
              <a:ext uri="{FF2B5EF4-FFF2-40B4-BE49-F238E27FC236}">
                <a16:creationId xmlns:a16="http://schemas.microsoft.com/office/drawing/2014/main" id="{955EECCB-3BD4-4075-A15F-12C7B395E61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720519" y="4601615"/>
            <a:ext cx="2746329" cy="2160000"/>
          </a:xfrm>
          <a:prstGeom prst="rect">
            <a:avLst/>
          </a:prstGeom>
        </p:spPr>
      </p:pic>
      <p:pic>
        <p:nvPicPr>
          <p:cNvPr id="18" name="Image 5">
            <a:extLst>
              <a:ext uri="{FF2B5EF4-FFF2-40B4-BE49-F238E27FC236}">
                <a16:creationId xmlns:a16="http://schemas.microsoft.com/office/drawing/2014/main" id="{74FE8B10-6A7E-41BB-A4E3-1798651EC19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709029" y="2345230"/>
            <a:ext cx="2754606" cy="2160000"/>
          </a:xfrm>
          <a:prstGeom prst="rect">
            <a:avLst/>
          </a:prstGeom>
        </p:spPr>
      </p:pic>
      <p:pic>
        <p:nvPicPr>
          <p:cNvPr id="20" name="Image 7">
            <a:extLst>
              <a:ext uri="{FF2B5EF4-FFF2-40B4-BE49-F238E27FC236}">
                <a16:creationId xmlns:a16="http://schemas.microsoft.com/office/drawing/2014/main" id="{7A72646D-9DE8-45DA-947C-ADCEA8C67CD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709029" y="4601615"/>
            <a:ext cx="276016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75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F00A44D-FEA8-47CD-B825-0921CBFC84F9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fr-CA" b="1" dirty="0">
                <a:solidFill>
                  <a:srgbClr val="FFFFFF"/>
                </a:solidFill>
                <a:latin typeface="+mn-lt"/>
              </a:rPr>
              <a:t>Stratégies de stimulation </a:t>
            </a:r>
            <a:r>
              <a:rPr lang="fr-CA" sz="4000" dirty="0">
                <a:solidFill>
                  <a:srgbClr val="FFFFFF"/>
                </a:solidFill>
              </a:rPr>
              <a:t/>
            </a:r>
            <a:br>
              <a:rPr lang="fr-CA" sz="4000" dirty="0">
                <a:solidFill>
                  <a:srgbClr val="FFFFFF"/>
                </a:solidFill>
              </a:rPr>
            </a:br>
            <a:r>
              <a:rPr lang="fr-CA" sz="2400" dirty="0">
                <a:solidFill>
                  <a:srgbClr val="FFFFFF"/>
                </a:solidFill>
                <a:latin typeface="+mn-lt"/>
              </a:rPr>
              <a:t>français et anglais - reproductibles</a:t>
            </a:r>
          </a:p>
        </p:txBody>
      </p:sp>
      <p:pic>
        <p:nvPicPr>
          <p:cNvPr id="11" name="Image 11">
            <a:extLst>
              <a:ext uri="{FF2B5EF4-FFF2-40B4-BE49-F238E27FC236}">
                <a16:creationId xmlns:a16="http://schemas.microsoft.com/office/drawing/2014/main" id="{379C2336-1116-402D-90AE-C7A0CB73794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417607" y="3260827"/>
            <a:ext cx="2743200" cy="2170545"/>
          </a:xfrm>
          <a:prstGeom prst="rect">
            <a:avLst/>
          </a:prstGeom>
        </p:spPr>
      </p:pic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D7B8094F-1635-4E35-91A8-BAE5F15D1CE8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598922" y="2447926"/>
            <a:ext cx="2695575" cy="2124075"/>
          </a:xfrm>
          <a:prstGeom prst="rect">
            <a:avLst/>
          </a:prstGeom>
        </p:spPr>
      </p:pic>
      <p:pic>
        <p:nvPicPr>
          <p:cNvPr id="14" name="Image 14" descr="Une image contenant tableau blanc&#10;&#10;Description générée automatiquement">
            <a:extLst>
              <a:ext uri="{FF2B5EF4-FFF2-40B4-BE49-F238E27FC236}">
                <a16:creationId xmlns:a16="http://schemas.microsoft.com/office/drawing/2014/main" id="{D3220591-ABBA-432C-AEB8-B013C82159B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925519" y="2505076"/>
            <a:ext cx="2638425" cy="2066925"/>
          </a:xfrm>
          <a:prstGeom prst="rect">
            <a:avLst/>
          </a:prstGeom>
        </p:spPr>
      </p:pic>
      <p:pic>
        <p:nvPicPr>
          <p:cNvPr id="15" name="Image 13">
            <a:extLst>
              <a:ext uri="{FF2B5EF4-FFF2-40B4-BE49-F238E27FC236}">
                <a16:creationId xmlns:a16="http://schemas.microsoft.com/office/drawing/2014/main" id="{F64B7EDB-69BF-41D6-A378-4EE9B728762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665597" y="4695735"/>
            <a:ext cx="2628900" cy="2047875"/>
          </a:xfrm>
          <a:prstGeom prst="rect">
            <a:avLst/>
          </a:prstGeom>
        </p:spPr>
      </p:pic>
      <p:pic>
        <p:nvPicPr>
          <p:cNvPr id="17" name="Image 15">
            <a:extLst>
              <a:ext uri="{FF2B5EF4-FFF2-40B4-BE49-F238E27FC236}">
                <a16:creationId xmlns:a16="http://schemas.microsoft.com/office/drawing/2014/main" id="{E669CC41-8B70-4F7B-BB04-D9D1CFD4704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925519" y="4657635"/>
            <a:ext cx="26670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67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B6C291-6CAF-46DF-ACFF-AADF0FD03F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C11A00-A2A3-417C-B33D-DC753ED7C3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t="3964" r="3964" b="3964"/>
          <a:stretch>
            <a:fillRect/>
          </a:stretch>
        </p:blipFill>
        <p:spPr>
          <a:xfrm>
            <a:off x="0" y="1"/>
            <a:ext cx="12192000" cy="6857998"/>
          </a:xfrm>
          <a:custGeom>
            <a:avLst/>
            <a:gdLst>
              <a:gd name="connsiteX0" fmla="*/ 0 w 12192000"/>
              <a:gd name="connsiteY0" fmla="*/ 0 h 6857998"/>
              <a:gd name="connsiteX1" fmla="*/ 12192000 w 12192000"/>
              <a:gd name="connsiteY1" fmla="*/ 0 h 6857998"/>
              <a:gd name="connsiteX2" fmla="*/ 12192000 w 12192000"/>
              <a:gd name="connsiteY2" fmla="*/ 6857998 h 6857998"/>
              <a:gd name="connsiteX3" fmla="*/ 0 w 12192000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8">
                <a:moveTo>
                  <a:pt x="0" y="0"/>
                </a:moveTo>
                <a:lnTo>
                  <a:pt x="12192000" y="0"/>
                </a:lnTo>
                <a:lnTo>
                  <a:pt x="12192000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BBEB1C6E-1589-46DE-8626-2CB274F7AED2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275763" y="2035710"/>
            <a:ext cx="9840374" cy="2786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7800" dirty="0">
                <a:solidFill>
                  <a:srgbClr val="FFFFFF"/>
                </a:solidFill>
                <a:latin typeface="+mn-lt"/>
              </a:rPr>
              <a:t>Activités</a:t>
            </a:r>
          </a:p>
          <a:p>
            <a:pPr algn="ctr"/>
            <a:r>
              <a:rPr lang="fr-CA" sz="7800" dirty="0">
                <a:solidFill>
                  <a:srgbClr val="FFFFFF"/>
                </a:solidFill>
                <a:latin typeface="+mn-lt"/>
              </a:rPr>
              <a:t>et</a:t>
            </a:r>
          </a:p>
          <a:p>
            <a:pPr algn="ctr"/>
            <a:r>
              <a:rPr lang="fr-CA" sz="7800" dirty="0">
                <a:solidFill>
                  <a:srgbClr val="FFFFFF"/>
                </a:solidFill>
                <a:latin typeface="+mn-lt"/>
              </a:rPr>
              <a:t>Ressources</a:t>
            </a:r>
            <a:endParaRPr lang="fr-CA" sz="7800" dirty="0">
              <a:solidFill>
                <a:srgbClr val="FFFFFF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32D475B-8821-9A4B-B83A-ECE931CEF9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66" y="426376"/>
            <a:ext cx="1385052" cy="137617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9991A5D-4DFF-F54E-899B-9F47B0A1AC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255" y="5173394"/>
            <a:ext cx="1736351" cy="1132403"/>
          </a:xfrm>
          <a:prstGeom prst="rect">
            <a:avLst/>
          </a:prstGeom>
        </p:spPr>
      </p:pic>
      <p:pic>
        <p:nvPicPr>
          <p:cNvPr id="2" name="Média en ligne 1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AD4D65FE-77DB-D540-A3B0-53C6599FACC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47400" y="58143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37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F00A44D-FEA8-47CD-B825-0921CBFC84F9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021910" y="816848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Séances d’information </a:t>
            </a:r>
            <a:r>
              <a:rPr lang="fr-FR" sz="4000" b="1" dirty="0">
                <a:solidFill>
                  <a:schemeClr val="bg1"/>
                </a:solidFill>
              </a:rPr>
              <a:t/>
            </a:r>
            <a:br>
              <a:rPr lang="fr-FR" sz="4000" b="1" dirty="0">
                <a:solidFill>
                  <a:schemeClr val="bg1"/>
                </a:solidFill>
              </a:rPr>
            </a:br>
            <a:r>
              <a:rPr lang="fr-FR" sz="2800" b="1" dirty="0">
                <a:solidFill>
                  <a:schemeClr val="bg1"/>
                </a:solidFill>
              </a:rPr>
              <a:t>pour les parents</a:t>
            </a: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DE20CD44-ADB0-564A-96A8-CCEC7C26BB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99" y="1620161"/>
            <a:ext cx="3885692" cy="518092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E4EC8CC-AAA2-174A-BD81-7FCBCD3740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7124" y="1537855"/>
            <a:ext cx="3963406" cy="5180924"/>
          </a:xfrm>
          <a:prstGeom prst="rect">
            <a:avLst/>
          </a:prstGeom>
        </p:spPr>
      </p:pic>
      <p:pic>
        <p:nvPicPr>
          <p:cNvPr id="3" name="Média en ligne 2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065924B4-E09F-EF4A-81AC-93EB71D25D2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38684" y="57881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0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089A00D-FCF8-4A63-B689-2813A6EB3E2D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17925" y="1480204"/>
            <a:ext cx="3665139" cy="2254888"/>
          </a:xfrm>
        </p:spPr>
        <p:txBody>
          <a:bodyPr>
            <a:normAutofit fontScale="90000"/>
          </a:bodyPr>
          <a:lstStyle/>
          <a:p>
            <a:r>
              <a:rPr lang="fr-FR" sz="5400" b="1" dirty="0">
                <a:solidFill>
                  <a:schemeClr val="bg1"/>
                </a:solidFill>
              </a:rPr>
              <a:t>Ateliers de stimulation du langage</a:t>
            </a:r>
            <a:endParaRPr lang="fr-CA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AE27D72-193E-B040-B649-A9F7E558EBD8}"/>
              </a:ext>
            </a:extLst>
          </p:cNvPr>
          <p:cNvSpPr txBox="1"/>
          <p:nvPr/>
        </p:nvSpPr>
        <p:spPr>
          <a:xfrm>
            <a:off x="412425" y="4083597"/>
            <a:ext cx="2708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parents-enfants</a:t>
            </a: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C94CC4D0-C084-5C4B-8724-43FCC31D2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838" y="801163"/>
            <a:ext cx="2705100" cy="34671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81188E2-D20A-8E4C-A337-1FB4507AAB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111" y="1568557"/>
            <a:ext cx="2255837" cy="308163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9E12F3-2A61-EF4F-917B-BAF85CAD8D73}"/>
              </a:ext>
            </a:extLst>
          </p:cNvPr>
          <p:cNvSpPr txBox="1"/>
          <p:nvPr/>
        </p:nvSpPr>
        <p:spPr>
          <a:xfrm>
            <a:off x="5503838" y="431831"/>
            <a:ext cx="270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Maison de la famille </a:t>
            </a:r>
            <a:r>
              <a:rPr lang="fr-FR" dirty="0" err="1"/>
              <a:t>Kateri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0037A22-6A00-FF4F-98C5-DDBD88912507}"/>
              </a:ext>
            </a:extLst>
          </p:cNvPr>
          <p:cNvSpPr txBox="1"/>
          <p:nvPr/>
        </p:nvSpPr>
        <p:spPr>
          <a:xfrm>
            <a:off x="9423899" y="1110872"/>
            <a:ext cx="2068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Apprendre en </a:t>
            </a:r>
            <a:r>
              <a:rPr lang="fr-FR" dirty="0" err="1"/>
              <a:t>coeur</a:t>
            </a:r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85B23FD-BA0D-8447-B446-77ECD19424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838" y="5100585"/>
            <a:ext cx="6323012" cy="1519775"/>
          </a:xfrm>
          <a:prstGeom prst="rect">
            <a:avLst/>
          </a:prstGeom>
        </p:spPr>
      </p:pic>
      <p:pic>
        <p:nvPicPr>
          <p:cNvPr id="4" name="Média en ligne 3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26BE448C-59FC-B14A-8BEF-3B0BD5DFD2B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83064" y="58354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>
            <a:extLst>
              <a:ext uri="{FF2B5EF4-FFF2-40B4-BE49-F238E27FC236}">
                <a16:creationId xmlns:a16="http://schemas.microsoft.com/office/drawing/2014/main" id="{692652A2-6E5C-4222-B9EB-F43DFBEDCC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137070" y="6488658"/>
            <a:ext cx="51937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000" dirty="0" err="1"/>
              <a:t>Source:https</a:t>
            </a:r>
            <a:r>
              <a:rPr lang="fr-CA" sz="2000" dirty="0"/>
              <a:t>://www.bibliojeux.ca/index.php</a:t>
            </a:r>
          </a:p>
        </p:txBody>
      </p:sp>
      <p:pic>
        <p:nvPicPr>
          <p:cNvPr id="3" name="Image 2" descr="Une image contenant dessin&#10;&#10;Description générée automatiquement">
            <a:extLst>
              <a:ext uri="{FF2B5EF4-FFF2-40B4-BE49-F238E27FC236}">
                <a16:creationId xmlns:a16="http://schemas.microsoft.com/office/drawing/2014/main" id="{39AAD025-AB77-4DF3-98B3-A13747F19FC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448" y="4113668"/>
            <a:ext cx="867356" cy="987235"/>
          </a:xfrm>
          <a:prstGeom prst="rect">
            <a:avLst/>
          </a:prstGeom>
        </p:spPr>
      </p:pic>
      <p:pic>
        <p:nvPicPr>
          <p:cNvPr id="6" name="Image 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C7AEA625-FE5F-4042-9C0A-D1B8DE79388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39" y="5208027"/>
            <a:ext cx="867356" cy="1211025"/>
          </a:xfrm>
          <a:prstGeom prst="rect">
            <a:avLst/>
          </a:prstGeom>
        </p:spPr>
      </p:pic>
      <p:pic>
        <p:nvPicPr>
          <p:cNvPr id="7" name="Espace réservé du contenu 4" descr="Une image contenant personne, intérieur, table, homme&#10;&#10;Description générée automatiquement">
            <a:extLst>
              <a:ext uri="{FF2B5EF4-FFF2-40B4-BE49-F238E27FC236}">
                <a16:creationId xmlns:a16="http://schemas.microsoft.com/office/drawing/2014/main" id="{EA351E6F-2012-E04B-9A90-A7F11592FE2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" b="14608"/>
          <a:stretch/>
        </p:blipFill>
        <p:spPr>
          <a:xfrm>
            <a:off x="6272463" y="0"/>
            <a:ext cx="5898988" cy="322838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8B5E9C8-F4B8-7A46-9EA8-404019D947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63" y="3962771"/>
            <a:ext cx="2099154" cy="16276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E0C6E68-0FBE-E84B-BD12-E4A3E94CB8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965" y="3333690"/>
            <a:ext cx="2682156" cy="3102573"/>
          </a:xfrm>
          <a:prstGeom prst="rect">
            <a:avLst/>
          </a:prstGeom>
        </p:spPr>
      </p:pic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1CFAFC4D-E9AC-EB49-9FAA-2BA89674A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9" y="-37053"/>
            <a:ext cx="6251914" cy="6895053"/>
          </a:xfrm>
        </p:spPr>
      </p:pic>
      <p:pic>
        <p:nvPicPr>
          <p:cNvPr id="2" name="Média en ligne 1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306642C6-F8D8-D848-803B-519EE98A960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79044" y="58135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0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089A00D-FCF8-4A63-B689-2813A6EB3E2D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17925" y="1480204"/>
            <a:ext cx="3665139" cy="2254888"/>
          </a:xfrm>
        </p:spPr>
        <p:txBody>
          <a:bodyPr>
            <a:normAutofit/>
          </a:bodyPr>
          <a:lstStyle/>
          <a:p>
            <a:r>
              <a:rPr lang="fr-CA" b="1" dirty="0">
                <a:solidFill>
                  <a:srgbClr val="FFFFFF"/>
                </a:solidFill>
                <a:latin typeface="+mn-lt"/>
              </a:rPr>
              <a:t>Feuillet</a:t>
            </a:r>
            <a:br>
              <a:rPr lang="fr-CA" b="1" dirty="0">
                <a:solidFill>
                  <a:srgbClr val="FFFFFF"/>
                </a:solidFill>
                <a:latin typeface="+mn-lt"/>
              </a:rPr>
            </a:br>
            <a:r>
              <a:rPr lang="fr-CA" sz="3200" b="1" dirty="0">
                <a:solidFill>
                  <a:srgbClr val="FFFFFF"/>
                </a:solidFill>
                <a:latin typeface="+mn-lt"/>
              </a:rPr>
              <a:t>activités et ressources du territoire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AE27D72-193E-B040-B649-A9F7E558EBD8}"/>
              </a:ext>
            </a:extLst>
          </p:cNvPr>
          <p:cNvSpPr txBox="1"/>
          <p:nvPr/>
        </p:nvSpPr>
        <p:spPr>
          <a:xfrm>
            <a:off x="412425" y="4083597"/>
            <a:ext cx="2746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pour les intervenants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0E9607F-19B4-F641-9DB8-562F2C990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975" y="278669"/>
            <a:ext cx="4558044" cy="594913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21FBE36-14AB-9D42-A6B5-598AF60846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847" y="278669"/>
            <a:ext cx="4640324" cy="5949134"/>
          </a:xfrm>
          <a:prstGeom prst="rect">
            <a:avLst/>
          </a:prstGeom>
        </p:spPr>
      </p:pic>
      <p:pic>
        <p:nvPicPr>
          <p:cNvPr id="4" name="Média en ligne 3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B8B91614-DED6-3946-87BA-6DF1A2F89F0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74556" y="59817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4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F00A44D-FEA8-47CD-B825-0921CBFC84F9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021910" y="816848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fr-CA" sz="4000" b="1" dirty="0">
                <a:solidFill>
                  <a:srgbClr val="FFFFFF"/>
                </a:solidFill>
                <a:latin typeface="+mn-lt"/>
              </a:rPr>
              <a:t>Signet promotionnel</a:t>
            </a:r>
            <a:r>
              <a:rPr lang="fr-CA" sz="4000" dirty="0">
                <a:solidFill>
                  <a:srgbClr val="FFFFFF"/>
                </a:solidFill>
                <a:latin typeface="+mn-lt"/>
              </a:rPr>
              <a:t/>
            </a:r>
            <a:br>
              <a:rPr lang="fr-CA" sz="4000" dirty="0">
                <a:solidFill>
                  <a:srgbClr val="FFFFFF"/>
                </a:solidFill>
                <a:latin typeface="+mn-lt"/>
              </a:rPr>
            </a:br>
            <a:r>
              <a:rPr lang="fr-CA" sz="2800" dirty="0">
                <a:solidFill>
                  <a:srgbClr val="FFFFFF"/>
                </a:solidFill>
                <a:latin typeface="+mn-lt"/>
              </a:rPr>
              <a:t>recto verso</a:t>
            </a:r>
          </a:p>
        </p:txBody>
      </p:sp>
      <p:pic>
        <p:nvPicPr>
          <p:cNvPr id="6" name="Espace réservé du contenu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521FD560-979C-4E7E-9CFD-0A7FCC172D41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433" y="19533"/>
            <a:ext cx="2106491" cy="6838467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962D634-FBEB-4828-B85E-964D1676209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58" y="19533"/>
            <a:ext cx="2116668" cy="6838467"/>
          </a:xfrm>
          <a:prstGeom prst="rect">
            <a:avLst/>
          </a:prstGeom>
        </p:spPr>
      </p:pic>
      <p:pic>
        <p:nvPicPr>
          <p:cNvPr id="3" name="Média en ligne 2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62F9DBFC-305E-D04D-8670-D4483695477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66449" y="59445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0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F00A44D-FEA8-47CD-B825-0921CBFC84F9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021910" y="816848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fr-CA" sz="4000" b="1" dirty="0" smtClean="0">
                <a:solidFill>
                  <a:srgbClr val="FFFFFF"/>
                </a:solidFill>
                <a:latin typeface="+mn-lt"/>
              </a:rPr>
              <a:t>Site Web </a:t>
            </a:r>
            <a:endParaRPr lang="fr-CA" sz="28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509" y="2600588"/>
            <a:ext cx="4727091" cy="393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8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7544605-B4F9-4085-8D51-2656A3223AA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52265" y="1028344"/>
            <a:ext cx="4168546" cy="4795408"/>
          </a:xfrm>
        </p:spPr>
        <p:txBody>
          <a:bodyPr>
            <a:normAutofit fontScale="90000"/>
          </a:bodyPr>
          <a:lstStyle/>
          <a:p>
            <a:r>
              <a:rPr lang="fr-CA" sz="3600" dirty="0">
                <a:solidFill>
                  <a:schemeClr val="bg1"/>
                </a:solidFill>
                <a:latin typeface="+mn-lt"/>
              </a:rPr>
              <a:t/>
            </a:r>
            <a:br>
              <a:rPr lang="fr-CA" sz="3600" dirty="0">
                <a:solidFill>
                  <a:schemeClr val="bg1"/>
                </a:solidFill>
                <a:latin typeface="+mn-lt"/>
              </a:rPr>
            </a:br>
            <a:r>
              <a:rPr lang="fr-CA" sz="3600" dirty="0">
                <a:solidFill>
                  <a:schemeClr val="bg1"/>
                </a:solidFill>
                <a:latin typeface="+mn-lt"/>
              </a:rPr>
              <a:t/>
            </a:r>
            <a:br>
              <a:rPr lang="fr-CA" sz="3600" dirty="0">
                <a:solidFill>
                  <a:schemeClr val="bg1"/>
                </a:solidFill>
                <a:latin typeface="+mn-lt"/>
              </a:rPr>
            </a:br>
            <a:r>
              <a:rPr lang="fr-CA" sz="3600" dirty="0">
                <a:solidFill>
                  <a:schemeClr val="bg1"/>
                </a:solidFill>
                <a:latin typeface="+mn-lt"/>
              </a:rPr>
              <a:t/>
            </a:r>
            <a:br>
              <a:rPr lang="fr-CA" sz="3600" dirty="0">
                <a:solidFill>
                  <a:schemeClr val="bg1"/>
                </a:solidFill>
                <a:latin typeface="+mn-lt"/>
              </a:rPr>
            </a:br>
            <a:r>
              <a:rPr lang="fr-CA" sz="3600" dirty="0">
                <a:solidFill>
                  <a:schemeClr val="bg1"/>
                </a:solidFill>
                <a:latin typeface="+mn-lt"/>
              </a:rPr>
              <a:t/>
            </a:r>
            <a:br>
              <a:rPr lang="fr-CA" sz="3600" dirty="0">
                <a:solidFill>
                  <a:schemeClr val="bg1"/>
                </a:solidFill>
                <a:latin typeface="+mn-lt"/>
              </a:rPr>
            </a:br>
            <a:r>
              <a:rPr lang="fr-CA" sz="3600" dirty="0">
                <a:solidFill>
                  <a:schemeClr val="bg1"/>
                </a:solidFill>
                <a:latin typeface="+mn-lt"/>
              </a:rPr>
              <a:t/>
            </a:r>
            <a:br>
              <a:rPr lang="fr-CA" sz="3600" dirty="0">
                <a:solidFill>
                  <a:schemeClr val="bg1"/>
                </a:solidFill>
                <a:latin typeface="+mn-lt"/>
              </a:rPr>
            </a:br>
            <a:r>
              <a:rPr lang="fr-CA" sz="3600" dirty="0">
                <a:solidFill>
                  <a:schemeClr val="bg1"/>
                </a:solidFill>
                <a:latin typeface="+mn-lt"/>
              </a:rPr>
              <a:t>Pour toute question,</a:t>
            </a:r>
            <a:r>
              <a:rPr lang="fr-CA" sz="3600" dirty="0">
                <a:latin typeface="+mn-lt"/>
              </a:rPr>
              <a:t/>
            </a:r>
            <a:br>
              <a:rPr lang="fr-CA" sz="3600" dirty="0">
                <a:latin typeface="+mn-lt"/>
              </a:rPr>
            </a:br>
            <a:r>
              <a:rPr lang="fr-CA" sz="3600" dirty="0">
                <a:solidFill>
                  <a:schemeClr val="bg1"/>
                </a:solidFill>
                <a:latin typeface="+mn-lt"/>
              </a:rPr>
              <a:t>contactez-nous</a:t>
            </a:r>
            <a:br>
              <a:rPr lang="fr-CA" sz="3600" dirty="0">
                <a:solidFill>
                  <a:schemeClr val="bg1"/>
                </a:solidFill>
                <a:latin typeface="+mn-lt"/>
              </a:rPr>
            </a:br>
            <a:r>
              <a:rPr lang="fr-CA" sz="3600" dirty="0">
                <a:solidFill>
                  <a:schemeClr val="bg1"/>
                </a:solidFill>
                <a:latin typeface="+mn-lt"/>
              </a:rPr>
              <a:t/>
            </a:r>
            <a:br>
              <a:rPr lang="fr-CA" sz="3600" dirty="0">
                <a:solidFill>
                  <a:schemeClr val="bg1"/>
                </a:solidFill>
                <a:latin typeface="+mn-lt"/>
              </a:rPr>
            </a:br>
            <a:r>
              <a:rPr lang="fr-CA" sz="2700" dirty="0">
                <a:solidFill>
                  <a:schemeClr val="bg1"/>
                </a:solidFill>
                <a:latin typeface="+mn-lt"/>
              </a:rPr>
              <a:t>courriel:</a:t>
            </a:r>
            <a:br>
              <a:rPr lang="fr-CA" sz="2700" dirty="0">
                <a:solidFill>
                  <a:schemeClr val="bg1"/>
                </a:solidFill>
                <a:latin typeface="+mn-lt"/>
              </a:rPr>
            </a:br>
            <a:r>
              <a:rPr lang="fr-CA" sz="2700" dirty="0" err="1">
                <a:solidFill>
                  <a:schemeClr val="bg1"/>
                </a:solidFill>
                <a:latin typeface="+mn-lt"/>
              </a:rPr>
              <a:t>alliancelangagejr@gmail.com</a:t>
            </a:r>
            <a:r>
              <a:rPr lang="fr-CA" sz="3600" dirty="0">
                <a:solidFill>
                  <a:schemeClr val="bg1"/>
                </a:solidFill>
                <a:latin typeface="+mn-lt"/>
              </a:rPr>
              <a:t/>
            </a:r>
            <a:br>
              <a:rPr lang="fr-CA" sz="3600" dirty="0">
                <a:solidFill>
                  <a:schemeClr val="bg1"/>
                </a:solidFill>
                <a:latin typeface="+mn-lt"/>
              </a:rPr>
            </a:br>
            <a:r>
              <a:rPr lang="fr-CA" sz="3600" dirty="0">
                <a:solidFill>
                  <a:schemeClr val="bg1"/>
                </a:solidFill>
                <a:latin typeface="+mn-lt"/>
              </a:rPr>
              <a:t/>
            </a:r>
            <a:br>
              <a:rPr lang="fr-CA" sz="3600" dirty="0">
                <a:solidFill>
                  <a:schemeClr val="bg1"/>
                </a:solidFill>
                <a:latin typeface="+mn-lt"/>
              </a:rPr>
            </a:br>
            <a:r>
              <a:rPr lang="fr-CA" dirty="0"/>
              <a:t/>
            </a:r>
            <a:br>
              <a:rPr lang="fr-CA" dirty="0"/>
            </a:br>
            <a:endParaRPr lang="fr-CA" dirty="0">
              <a:solidFill>
                <a:srgbClr val="FFFFFF"/>
              </a:solidFill>
            </a:endParaRP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7ABB58DA-9BCD-4167-A2A6-9DDCB2A0F773}"/>
              </a:ext>
            </a:extLst>
          </p:cNvPr>
          <p:cNvGraphicFramePr>
            <a:graphicFrameLocks noGrp="1"/>
          </p:cNvGraphicFramePr>
          <p:nvPr>
            <p:ph idx="1"/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407454137"/>
              </p:ext>
            </p:extLst>
          </p:nvPr>
        </p:nvGraphicFramePr>
        <p:xfrm>
          <a:off x="5154220" y="562569"/>
          <a:ext cx="6486842" cy="5892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5AE4819-7B20-AD45-9E36-DB0D5EEDCFFD}"/>
              </a:ext>
            </a:extLst>
          </p:cNvPr>
          <p:cNvSpPr txBox="1"/>
          <p:nvPr/>
        </p:nvSpPr>
        <p:spPr>
          <a:xfrm>
            <a:off x="5127458" y="218661"/>
            <a:ext cx="6513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Organismes communautaires - Langage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4A01922-A72E-2840-A2AC-77893AFCFA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000">
            <a:off x="386230" y="383043"/>
            <a:ext cx="1385052" cy="1290604"/>
          </a:xfrm>
          <a:prstGeom prst="rect">
            <a:avLst/>
          </a:prstGeom>
        </p:spPr>
      </p:pic>
      <p:pic>
        <p:nvPicPr>
          <p:cNvPr id="7" name="Média en ligne 6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C21551E7-F8A5-5045-968C-BE13CEB5A07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28261" y="58890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5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832808B-3272-469A-A67A-70FF0B322513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958506" y="800392"/>
            <a:ext cx="10264697" cy="1212102"/>
          </a:xfrm>
        </p:spPr>
        <p:txBody>
          <a:bodyPr>
            <a:normAutofit fontScale="90000"/>
          </a:bodyPr>
          <a:lstStyle/>
          <a:p>
            <a:pPr algn="ctr"/>
            <a:r>
              <a:rPr lang="fr-CA" sz="4000" b="1" i="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/>
            </a:r>
            <a:br>
              <a:rPr lang="fr-CA" sz="4000" b="1" i="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</a:br>
            <a:r>
              <a:rPr lang="fr-CA" sz="4000" b="1" i="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Historique</a:t>
            </a:r>
            <a:br>
              <a:rPr lang="fr-CA" sz="4000" b="1" i="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</a:br>
            <a:endParaRPr lang="fr-CA" sz="4000" dirty="0">
              <a:solidFill>
                <a:srgbClr val="FFFFFF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077899-C924-40B3-8590-C534C95DDF31}"/>
              </a:ext>
            </a:extLst>
          </p:cNvPr>
          <p:cNvSpPr>
            <a:spLocks noGrp="1"/>
          </p:cNvSpPr>
          <p:nvPr>
            <p:ph idx="1"/>
            <p:custDataLst>
              <p:tags r:id="rId8"/>
            </p:custDataLst>
          </p:nvPr>
        </p:nvSpPr>
        <p:spPr>
          <a:xfrm>
            <a:off x="1119322" y="2218293"/>
            <a:ext cx="10103778" cy="4367564"/>
          </a:xfrm>
        </p:spPr>
        <p:txBody>
          <a:bodyPr anchor="ctr">
            <a:normAutofit fontScale="92500" lnSpcReduction="10000"/>
          </a:bodyPr>
          <a:lstStyle/>
          <a:p>
            <a:r>
              <a:rPr lang="fr-CA" sz="2200" dirty="0">
                <a:ea typeface="+mn-lt"/>
                <a:cs typeface="+mn-lt"/>
              </a:rPr>
              <a:t>L'Enquête québécoise sur le développement des enfants à la maternelle (EQDEM-2017) a révélé que 11,7% des enfants à la maternelle en Montérégie Ouest sont considérés comme vulnérables au niveau du développement cognitif et langagier. </a:t>
            </a:r>
          </a:p>
          <a:p>
            <a:endParaRPr lang="fr-CA" sz="2200" b="0" i="0" dirty="0">
              <a:effectLst/>
              <a:ea typeface="Verdana" panose="020B0604030504040204" pitchFamily="34" charset="0"/>
            </a:endParaRPr>
          </a:p>
          <a:p>
            <a:r>
              <a:rPr lang="fr-CA" sz="2200" dirty="0"/>
              <a:t>Le </a:t>
            </a:r>
            <a:r>
              <a:rPr lang="fr-CA" sz="2200" i="1" dirty="0"/>
              <a:t>Groupe de Travail </a:t>
            </a:r>
            <a:r>
              <a:rPr lang="fr-CA" sz="2200" i="1" dirty="0" err="1"/>
              <a:t>Montérégien</a:t>
            </a:r>
            <a:r>
              <a:rPr lang="fr-CA" sz="2200" i="1" dirty="0"/>
              <a:t> en Orthophonie et Développement du Langage</a:t>
            </a:r>
            <a:r>
              <a:rPr lang="fr-CA" sz="2200" i="1" dirty="0">
                <a:ea typeface="Verdana"/>
              </a:rPr>
              <a:t>, </a:t>
            </a:r>
            <a:r>
              <a:rPr lang="fr-CA" sz="2200" dirty="0">
                <a:ea typeface="Verdana"/>
              </a:rPr>
              <a:t>créé en 2011 par l’initiative de 15 Tables de Concertation en Petite Enfance de la Montérégie, est préoccupé de la vulnérabilité des tout-petits en matière de langage et par la pénurie de ressources en orthophonie dans le secteur public. Un continuum de services concerté en langage est alors proposé. </a:t>
            </a:r>
            <a:r>
              <a:rPr lang="fr-CA" sz="2200" i="1" dirty="0">
                <a:ea typeface="Verdana"/>
              </a:rPr>
              <a:t>(GTM-ODL- Le concept d’orthophonie communautaire-2017)</a:t>
            </a:r>
          </a:p>
          <a:p>
            <a:pPr marL="0" indent="0">
              <a:buNone/>
            </a:pPr>
            <a:endParaRPr lang="fr-CA" sz="2200" b="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CA" sz="2200" dirty="0">
                <a:ea typeface="+mn-lt"/>
                <a:cs typeface="+mn-lt"/>
              </a:rPr>
              <a:t>Considérant un nombre important d'enfants de 0-5 ans présentant des vulnérabilités au niveau du langage, les </a:t>
            </a:r>
            <a:r>
              <a:rPr lang="fr-CA" sz="2200" dirty="0">
                <a:ea typeface="Verdana"/>
              </a:rPr>
              <a:t>membres du comité Langage du territoire de Jardins-Roussillon</a:t>
            </a:r>
            <a:r>
              <a:rPr lang="fr-CA" sz="2200" dirty="0">
                <a:ea typeface="+mn-lt"/>
                <a:cs typeface="+mn-lt"/>
              </a:rPr>
              <a:t> ont décidé de faire de cet enjeu une priorité en</a:t>
            </a:r>
            <a:r>
              <a:rPr lang="fr-CA" sz="2200" dirty="0">
                <a:ea typeface="Verdana"/>
              </a:rPr>
              <a:t> travaillant de concert pour déployer un </a:t>
            </a:r>
            <a:r>
              <a:rPr lang="fr-CA" sz="2200" b="1" dirty="0">
                <a:ea typeface="Verdana"/>
              </a:rPr>
              <a:t>continuum de services concerté en orthophonie communautaire </a:t>
            </a:r>
            <a:r>
              <a:rPr lang="fr-CA" sz="2200" dirty="0">
                <a:ea typeface="Verdana"/>
              </a:rPr>
              <a:t>dans la région.</a:t>
            </a:r>
            <a:endParaRPr lang="fr-CA" sz="2200" dirty="0">
              <a:latin typeface="Calibri"/>
              <a:ea typeface="Verdana"/>
              <a:cs typeface="Calibri"/>
            </a:endParaRPr>
          </a:p>
        </p:txBody>
      </p:sp>
      <p:pic>
        <p:nvPicPr>
          <p:cNvPr id="4" name="Média en ligne 3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1654E4F6-0761-FC40-855D-86FF048FB59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10352" y="57894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4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832808B-3272-469A-A67A-70FF0B322513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pPr algn="ctr"/>
            <a:r>
              <a:rPr lang="fr-CA" sz="4000" b="1" dirty="0">
                <a:solidFill>
                  <a:srgbClr val="FFFFFF"/>
                </a:solidFill>
                <a:latin typeface="Century Gothic"/>
              </a:rPr>
              <a:t>Orthophonie communautaire </a:t>
            </a:r>
            <a:endParaRPr lang="fr-CA" sz="4000" b="1" dirty="0">
              <a:latin typeface="Century Gothic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077899-C924-40B3-8590-C534C95DDF31}"/>
              </a:ext>
            </a:extLst>
          </p:cNvPr>
          <p:cNvSpPr>
            <a:spLocks noGrp="1"/>
          </p:cNvSpPr>
          <p:nvPr>
            <p:ph idx="1"/>
            <p:custDataLst>
              <p:tags r:id="rId8"/>
            </p:custDataLst>
          </p:nvPr>
        </p:nvSpPr>
        <p:spPr>
          <a:xfrm>
            <a:off x="1119323" y="2177170"/>
            <a:ext cx="10103778" cy="3880438"/>
          </a:xfrm>
        </p:spPr>
        <p:txBody>
          <a:bodyPr anchor="ctr">
            <a:normAutofit fontScale="92500"/>
          </a:bodyPr>
          <a:lstStyle/>
          <a:p>
            <a:pPr>
              <a:buNone/>
            </a:pPr>
            <a:endParaRPr lang="fr-CA" sz="1900" b="1" dirty="0">
              <a:ea typeface="+mn-lt"/>
              <a:cs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CA" sz="2200" b="1" dirty="0"/>
              <a:t>Définition du concept d’orthophonie communautaire et développement du langage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CA" sz="2200" b="1" dirty="0"/>
              <a:t>suggérée par le GTM-ODL et entérinée par l’OOAQ-2017:</a:t>
            </a:r>
          </a:p>
          <a:p>
            <a:pPr marL="0" indent="0">
              <a:spcBef>
                <a:spcPts val="0"/>
              </a:spcBef>
              <a:buNone/>
            </a:pPr>
            <a:endParaRPr lang="fr-CA" sz="1900" dirty="0"/>
          </a:p>
          <a:p>
            <a:r>
              <a:rPr lang="fr-CA" sz="1900" dirty="0"/>
              <a:t>repose sur l’établissement d’un continuum de services en promotion, en prévention et en intervention</a:t>
            </a:r>
          </a:p>
          <a:p>
            <a:r>
              <a:rPr lang="fr-CA" sz="1900" dirty="0"/>
              <a:t>basé sur des données probantes qui unit l’expertise de l’orthophoniste du réseau public et la pratique de l’ensemble des acteurs d’un territoire donné</a:t>
            </a:r>
          </a:p>
          <a:p>
            <a:r>
              <a:rPr lang="fr-CA" sz="1900" dirty="0"/>
              <a:t>regroupe plusieurs activités en lien avec le développement de la communication et du langage</a:t>
            </a:r>
          </a:p>
          <a:p>
            <a:r>
              <a:rPr lang="fr-CA" sz="1900" dirty="0"/>
              <a:t>nécessite la collaboration d’orthophonistes du réseau public à toutes les étapes du continuum</a:t>
            </a:r>
          </a:p>
          <a:p>
            <a:r>
              <a:rPr lang="fr-CA" sz="1900" dirty="0"/>
              <a:t>reconnaît que les liens entre les types d’intervention sont aussi importants que les activités elles-mêmes</a:t>
            </a:r>
          </a:p>
          <a:p>
            <a:r>
              <a:rPr lang="fr-CA" sz="1900" dirty="0"/>
              <a:t>reconnaît l’expertise et les rôles de chacun des acteurs du continuum</a:t>
            </a:r>
            <a:endParaRPr lang="fr-FR" sz="1900" b="1" dirty="0">
              <a:ea typeface="+mn-lt"/>
              <a:cs typeface="+mn-lt"/>
            </a:endParaRPr>
          </a:p>
          <a:p>
            <a:endParaRPr lang="fr-CA" sz="2200" dirty="0">
              <a:ea typeface="+mn-lt"/>
              <a:cs typeface="+mn-lt"/>
            </a:endParaRPr>
          </a:p>
        </p:txBody>
      </p:sp>
      <p:pic>
        <p:nvPicPr>
          <p:cNvPr id="4" name="Média en ligne 3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863B4698-37A8-3945-8697-F4F7AEACFDB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10301" y="57392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4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832808B-3272-469A-A67A-70FF0B322513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pPr algn="ctr"/>
            <a:r>
              <a:rPr lang="fr-CA" sz="4000" b="1" dirty="0">
                <a:solidFill>
                  <a:srgbClr val="FFFFFF"/>
                </a:solidFill>
                <a:latin typeface="Century Gothic"/>
              </a:rPr>
              <a:t>Continuum de services concerté en orthophonie communautaire </a:t>
            </a:r>
            <a:endParaRPr lang="fr-CA" sz="4000" b="1" dirty="0">
              <a:latin typeface="Century Gothic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077899-C924-40B3-8590-C534C95DDF31}"/>
              </a:ext>
            </a:extLst>
          </p:cNvPr>
          <p:cNvSpPr>
            <a:spLocks noGrp="1"/>
          </p:cNvSpPr>
          <p:nvPr>
            <p:ph idx="1"/>
            <p:custDataLst>
              <p:tags r:id="rId8"/>
            </p:custDataLst>
          </p:nvPr>
        </p:nvSpPr>
        <p:spPr>
          <a:xfrm>
            <a:off x="1119323" y="2197100"/>
            <a:ext cx="10264696" cy="4417456"/>
          </a:xfrm>
        </p:spPr>
        <p:txBody>
          <a:bodyPr anchor="ctr">
            <a:normAutofit fontScale="40000" lnSpcReduction="20000"/>
          </a:bodyPr>
          <a:lstStyle/>
          <a:p>
            <a:pPr marL="0">
              <a:spcBef>
                <a:spcPts val="0"/>
              </a:spcBef>
              <a:buNone/>
            </a:pPr>
            <a:r>
              <a:rPr lang="fr-CA" sz="5000" b="1" dirty="0">
                <a:ea typeface="+mn-lt"/>
                <a:cs typeface="+mn-lt"/>
              </a:rPr>
              <a:t>Le continuum est une approche préventive, précoce et adaptée pour assurer un développement optimal de la communication et du langage chez les enfants âgés de 0 à 5 ans. </a:t>
            </a:r>
            <a:endParaRPr lang="fr-FR" sz="5000" b="1" dirty="0">
              <a:ea typeface="+mn-lt"/>
              <a:cs typeface="+mn-lt"/>
            </a:endParaRPr>
          </a:p>
          <a:p>
            <a:pPr>
              <a:spcBef>
                <a:spcPts val="0"/>
              </a:spcBef>
              <a:buNone/>
            </a:pPr>
            <a:endParaRPr lang="fr-CA" b="1" dirty="0">
              <a:ea typeface="+mn-lt"/>
              <a:cs typeface="+mn-lt"/>
            </a:endParaRPr>
          </a:p>
          <a:p>
            <a:pPr marL="0" indent="0">
              <a:spcBef>
                <a:spcPts val="0"/>
              </a:spcBef>
              <a:buNone/>
            </a:pPr>
            <a:endParaRPr lang="fr-CA" sz="4500" dirty="0">
              <a:ea typeface="+mn-lt"/>
              <a:cs typeface="+mn-lt"/>
            </a:endParaRPr>
          </a:p>
          <a:p>
            <a:r>
              <a:rPr lang="fr-CA" sz="4500" dirty="0">
                <a:ea typeface="+mn-lt"/>
                <a:cs typeface="+mn-lt"/>
              </a:rPr>
              <a:t>Présente quatre types d’intervention:</a:t>
            </a:r>
          </a:p>
          <a:p>
            <a:pPr marL="0" indent="0">
              <a:buNone/>
            </a:pPr>
            <a:r>
              <a:rPr lang="fr-CA" sz="4500" dirty="0">
                <a:ea typeface="+mn-lt"/>
                <a:cs typeface="+mn-lt"/>
              </a:rPr>
              <a:t>	 promotion, prévention, évaluation et intervention,  références et services spécialisés</a:t>
            </a:r>
            <a:endParaRPr lang="fr-FR" sz="4500" dirty="0">
              <a:ea typeface="+mn-lt"/>
              <a:cs typeface="+mn-lt"/>
            </a:endParaRPr>
          </a:p>
          <a:p>
            <a:pPr>
              <a:spcBef>
                <a:spcPts val="0"/>
              </a:spcBef>
              <a:buNone/>
            </a:pPr>
            <a:endParaRPr lang="fr-CA" sz="4500" dirty="0">
              <a:ea typeface="+mn-lt"/>
              <a:cs typeface="+mn-lt"/>
            </a:endParaRPr>
          </a:p>
          <a:p>
            <a:r>
              <a:rPr lang="fr-CA" sz="4500" dirty="0">
                <a:ea typeface="+mn-lt"/>
                <a:cs typeface="+mn-lt"/>
              </a:rPr>
              <a:t>Propose des activités validées par la recherche et l’expérimentation</a:t>
            </a:r>
          </a:p>
          <a:p>
            <a:pPr>
              <a:spcBef>
                <a:spcPts val="0"/>
              </a:spcBef>
              <a:buNone/>
            </a:pPr>
            <a:endParaRPr lang="fr-CA" sz="4500" dirty="0">
              <a:cs typeface="Calibri"/>
            </a:endParaRPr>
          </a:p>
          <a:p>
            <a:r>
              <a:rPr lang="fr-CA" sz="4500" dirty="0">
                <a:ea typeface="+mn-lt"/>
                <a:cs typeface="+mn-lt"/>
              </a:rPr>
              <a:t>Requiert la participation d’un nombre important d’acteurs en petite enfance : </a:t>
            </a:r>
            <a:endParaRPr lang="fr-FR" sz="4500" dirty="0">
              <a:ea typeface="+mn-lt"/>
              <a:cs typeface="+mn-lt"/>
            </a:endParaRPr>
          </a:p>
          <a:p>
            <a:pPr lvl="1"/>
            <a:r>
              <a:rPr lang="fr-CA" sz="4500" dirty="0">
                <a:ea typeface="+mn-lt"/>
                <a:cs typeface="+mn-lt"/>
              </a:rPr>
              <a:t>réseau de la santé et des services sociaux  </a:t>
            </a:r>
          </a:p>
          <a:p>
            <a:pPr lvl="1"/>
            <a:r>
              <a:rPr lang="fr-FR" sz="4500" dirty="0">
                <a:ea typeface="+mn-lt"/>
                <a:cs typeface="+mn-lt"/>
              </a:rPr>
              <a:t>réseau de l’éducation</a:t>
            </a:r>
          </a:p>
          <a:p>
            <a:pPr lvl="1"/>
            <a:r>
              <a:rPr lang="fr-CA" sz="4500" dirty="0">
                <a:ea typeface="+mn-lt"/>
                <a:cs typeface="+mn-lt"/>
              </a:rPr>
              <a:t>organismes communautaires</a:t>
            </a:r>
            <a:endParaRPr lang="fr-FR" sz="4500" dirty="0">
              <a:ea typeface="+mn-lt"/>
              <a:cs typeface="+mn-lt"/>
            </a:endParaRPr>
          </a:p>
          <a:p>
            <a:pPr lvl="1"/>
            <a:r>
              <a:rPr lang="fr-CA" sz="4500" dirty="0">
                <a:ea typeface="+mn-lt"/>
                <a:cs typeface="+mn-lt"/>
              </a:rPr>
              <a:t>milieux de garde et services éducatifs préscolaires </a:t>
            </a:r>
            <a:endParaRPr lang="fr-FR" sz="4500" dirty="0">
              <a:ea typeface="+mn-lt"/>
              <a:cs typeface="+mn-lt"/>
            </a:endParaRPr>
          </a:p>
          <a:p>
            <a:pPr lvl="1"/>
            <a:r>
              <a:rPr lang="fr-CA" sz="4500" dirty="0">
                <a:ea typeface="+mn-lt"/>
                <a:cs typeface="+mn-lt"/>
              </a:rPr>
              <a:t>municipalités (bibliothèques et autres services publics municipaux) </a:t>
            </a:r>
            <a:endParaRPr lang="fr-FR" sz="4500" dirty="0">
              <a:ea typeface="+mn-lt"/>
              <a:cs typeface="+mn-lt"/>
            </a:endParaRPr>
          </a:p>
          <a:p>
            <a:pPr lvl="1"/>
            <a:r>
              <a:rPr lang="fr-CA" sz="4500" dirty="0">
                <a:ea typeface="+mn-lt"/>
                <a:cs typeface="+mn-lt"/>
              </a:rPr>
              <a:t>tables de concertation petite enfance</a:t>
            </a:r>
            <a:endParaRPr lang="fr-FR" sz="4500" dirty="0">
              <a:cs typeface="Calibri"/>
            </a:endParaRPr>
          </a:p>
        </p:txBody>
      </p:sp>
      <p:pic>
        <p:nvPicPr>
          <p:cNvPr id="4" name="Média en ligne 3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785E8304-D0BD-0F48-AD7A-D14984EF19F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10403" y="56388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9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832808B-3272-469A-A67A-70FF0B322513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pPr algn="ctr"/>
            <a:r>
              <a:rPr lang="fr-CA" sz="4000" b="1" dirty="0">
                <a:solidFill>
                  <a:srgbClr val="FFFFFF"/>
                </a:solidFill>
                <a:latin typeface="Century Gothic"/>
              </a:rPr>
              <a:t>Trois principes transversaux</a:t>
            </a:r>
            <a:endParaRPr lang="fr-CA" sz="4000" b="1" dirty="0">
              <a:latin typeface="Century Gothic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077899-C924-40B3-8590-C534C95DDF31}"/>
              </a:ext>
            </a:extLst>
          </p:cNvPr>
          <p:cNvSpPr>
            <a:spLocks noGrp="1"/>
          </p:cNvSpPr>
          <p:nvPr>
            <p:ph idx="1"/>
            <p:custDataLst>
              <p:tags r:id="rId8"/>
            </p:custDataLst>
          </p:nvPr>
        </p:nvSpPr>
        <p:spPr>
          <a:xfrm>
            <a:off x="1119322" y="2393950"/>
            <a:ext cx="10193260" cy="3663658"/>
          </a:xfrm>
        </p:spPr>
        <p:txBody>
          <a:bodyPr anchor="ctr">
            <a:normAutofit/>
          </a:bodyPr>
          <a:lstStyle/>
          <a:p>
            <a:pPr marL="457200" lvl="1" indent="0" algn="l">
              <a:buNone/>
            </a:pPr>
            <a:endParaRPr lang="fr-CA" sz="1800" dirty="0">
              <a:ea typeface="+mn-lt"/>
              <a:cs typeface="+mn-lt"/>
            </a:endParaRPr>
          </a:p>
          <a:p>
            <a:pPr marL="457200" lvl="1" indent="0" rtl="1">
              <a:buNone/>
            </a:pPr>
            <a:endParaRPr lang="fr-FR" sz="2900" dirty="0">
              <a:cs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FB8C204-0406-B840-9493-686D0E219640}"/>
              </a:ext>
            </a:extLst>
          </p:cNvPr>
          <p:cNvSpPr txBox="1"/>
          <p:nvPr/>
        </p:nvSpPr>
        <p:spPr>
          <a:xfrm>
            <a:off x="1151989" y="2325107"/>
            <a:ext cx="10410268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CA" sz="2400" b="1" dirty="0"/>
              <a:t>Approche parents </a:t>
            </a:r>
          </a:p>
          <a:p>
            <a:r>
              <a:rPr lang="fr-CA" dirty="0"/>
              <a:t>Activités centrées sur le parent comme principal acteur auprès de son enfant et partenaire à toute démarche ou intervention qui vise à soutenir le développement de la communication et du langage de l’enfant. </a:t>
            </a:r>
          </a:p>
          <a:p>
            <a:endParaRPr lang="fr-CA" dirty="0"/>
          </a:p>
          <a:p>
            <a:pPr>
              <a:lnSpc>
                <a:spcPct val="120000"/>
              </a:lnSpc>
            </a:pPr>
            <a:r>
              <a:rPr lang="fr-CA" sz="2400" b="1" dirty="0"/>
              <a:t>Universalisme proportionné </a:t>
            </a:r>
          </a:p>
          <a:p>
            <a:r>
              <a:rPr lang="fr-CA" dirty="0"/>
              <a:t>Offre de services et d’outils adaptés à la situation et aux besoins des familles, incluant la réduction des barrières d’accès aux services.</a:t>
            </a:r>
          </a:p>
          <a:p>
            <a:endParaRPr lang="fr-CA" dirty="0"/>
          </a:p>
          <a:p>
            <a:pPr>
              <a:lnSpc>
                <a:spcPct val="120000"/>
              </a:lnSpc>
            </a:pPr>
            <a:r>
              <a:rPr lang="fr-CA" sz="2400" b="1" dirty="0"/>
              <a:t>Mobilisation des communautés </a:t>
            </a:r>
          </a:p>
          <a:p>
            <a:r>
              <a:rPr lang="fr-CA" dirty="0"/>
              <a:t>Concertation de tous les partenaires de la communauté autour du développement de l’enfant impliquant la reconnaissance mutuelle des rôles de chacun et leurs expertises réciproques. </a:t>
            </a:r>
          </a:p>
        </p:txBody>
      </p:sp>
      <p:pic>
        <p:nvPicPr>
          <p:cNvPr id="6" name="Média en ligne 5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08C4D287-B760-F84F-89F3-EA71FBF2852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31567" y="56737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8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832808B-3272-469A-A67A-70FF0B322513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Mobilisation des communautés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077899-C924-40B3-8590-C534C95DDF31}"/>
              </a:ext>
            </a:extLst>
          </p:cNvPr>
          <p:cNvSpPr>
            <a:spLocks noGrp="1"/>
          </p:cNvSpPr>
          <p:nvPr>
            <p:ph idx="1"/>
            <p:custDataLst>
              <p:tags r:id="rId8"/>
            </p:custDataLst>
          </p:nvPr>
        </p:nvSpPr>
        <p:spPr>
          <a:xfrm>
            <a:off x="1119322" y="2393950"/>
            <a:ext cx="10193260" cy="3663658"/>
          </a:xfrm>
        </p:spPr>
        <p:txBody>
          <a:bodyPr anchor="ctr">
            <a:normAutofit/>
          </a:bodyPr>
          <a:lstStyle/>
          <a:p>
            <a:pPr marL="457200" lvl="1" indent="0" algn="l">
              <a:buNone/>
            </a:pPr>
            <a:endParaRPr lang="fr-CA" sz="1800" dirty="0">
              <a:ea typeface="+mn-lt"/>
              <a:cs typeface="+mn-lt"/>
            </a:endParaRPr>
          </a:p>
          <a:p>
            <a:pPr marL="457200" lvl="1" indent="0" rtl="1">
              <a:buNone/>
            </a:pPr>
            <a:endParaRPr lang="fr-FR" sz="2900" dirty="0">
              <a:cs typeface="Calibri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5C80C24-040E-144C-A952-69E7E6BC2DC5}"/>
              </a:ext>
            </a:extLst>
          </p:cNvPr>
          <p:cNvSpPr txBox="1"/>
          <p:nvPr/>
        </p:nvSpPr>
        <p:spPr>
          <a:xfrm>
            <a:off x="1183652" y="2229272"/>
            <a:ext cx="988902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Développement de la communication et du langage chez les tout-petits </a:t>
            </a:r>
          </a:p>
          <a:p>
            <a:r>
              <a:rPr lang="fr-FR" sz="2000" b="1" dirty="0"/>
              <a:t>activités essentielles en PROMOTION et en PRÉVENTION</a:t>
            </a:r>
          </a:p>
          <a:p>
            <a:endParaRPr lang="fr-FR" dirty="0"/>
          </a:p>
          <a:p>
            <a:r>
              <a:rPr lang="fr-CA" dirty="0"/>
              <a:t>OBJECTIFS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Participation des acteurs de la communauté pour la promotion du développement du langage.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Concertation de tous les acteurs autour des activités de prévention pour le langage et la communication déjà disponibles sur leur territoire.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Partage d’un discours commun en lien avec le développement de la communication et du langage.</a:t>
            </a:r>
          </a:p>
          <a:p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Amélioration des liens entre les divers services offerts auprès des enfants et leur famille.</a:t>
            </a:r>
          </a:p>
        </p:txBody>
      </p:sp>
      <p:pic>
        <p:nvPicPr>
          <p:cNvPr id="4" name="Média en ligne 3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99B121D9-73B7-644B-B349-9443D845214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62442" y="56932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6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832808B-3272-469A-A67A-70FF0B322513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Activités du continuum</a:t>
            </a:r>
            <a:endParaRPr lang="fr-CA" sz="4000" b="1" dirty="0">
              <a:latin typeface="Century Gothic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077899-C924-40B3-8590-C534C95DDF31}"/>
              </a:ext>
            </a:extLst>
          </p:cNvPr>
          <p:cNvSpPr>
            <a:spLocks noGrp="1"/>
          </p:cNvSpPr>
          <p:nvPr>
            <p:ph idx="1"/>
            <p:custDataLst>
              <p:tags r:id="rId8"/>
            </p:custDataLst>
          </p:nvPr>
        </p:nvSpPr>
        <p:spPr>
          <a:xfrm>
            <a:off x="1119322" y="2393950"/>
            <a:ext cx="10193260" cy="3663658"/>
          </a:xfrm>
        </p:spPr>
        <p:txBody>
          <a:bodyPr anchor="ctr">
            <a:normAutofit/>
          </a:bodyPr>
          <a:lstStyle/>
          <a:p>
            <a:pPr marL="457200" lvl="1" indent="0" algn="l">
              <a:buNone/>
            </a:pPr>
            <a:endParaRPr lang="fr-CA" sz="1800" dirty="0">
              <a:ea typeface="+mn-lt"/>
              <a:cs typeface="+mn-lt"/>
            </a:endParaRPr>
          </a:p>
          <a:p>
            <a:pPr marL="457200" lvl="1" indent="0" rtl="1">
              <a:buNone/>
            </a:pPr>
            <a:endParaRPr lang="fr-FR" sz="2900" dirty="0">
              <a:cs typeface="Calibri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5C80C24-040E-144C-A952-69E7E6BC2DC5}"/>
              </a:ext>
            </a:extLst>
          </p:cNvPr>
          <p:cNvSpPr txBox="1"/>
          <p:nvPr/>
        </p:nvSpPr>
        <p:spPr>
          <a:xfrm>
            <a:off x="1183652" y="2229272"/>
            <a:ext cx="98890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PROMOTION – Sensibilisation universelle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Diffusion d’outils de sensibilisation et séances d’information pour les parents</a:t>
            </a:r>
          </a:p>
          <a:p>
            <a:pPr lvl="1"/>
            <a:r>
              <a:rPr lang="fr-FR" dirty="0"/>
              <a:t>étapes de développement langagier</a:t>
            </a:r>
          </a:p>
          <a:p>
            <a:pPr lvl="1"/>
            <a:r>
              <a:rPr lang="fr-FR" dirty="0"/>
              <a:t>stratégies favorisant le développement de la communication et du langage</a:t>
            </a:r>
          </a:p>
          <a:p>
            <a:endParaRPr lang="fr-FR" dirty="0"/>
          </a:p>
          <a:p>
            <a:r>
              <a:rPr lang="fr-FR" b="1" dirty="0"/>
              <a:t>PRÉVENTION – Stimulation et repérage des difficultés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Utilisation de stratégies de stimulation du langage et de la communication par les parents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Connaissance des étapes de développement et repérage des difficultés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Référence vers les services d’évaluation et d’intervention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Formation d’intervenants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Utilisation des outils par les intervenants impliqués auprès des enfants et leur famille</a:t>
            </a:r>
          </a:p>
          <a:p>
            <a:endParaRPr lang="fr-FR" dirty="0"/>
          </a:p>
          <a:p>
            <a:r>
              <a:rPr lang="fr-FR" b="1" dirty="0"/>
              <a:t>ÉVALUATION ET INTERVENTIONS ORTHOPHONIQUES / RÉFÉRENCES ET SERVICES SPÉCIALISÉS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Programme Agir-Tôt du Ministère de Santé et Services Sociaux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Services d’évaluation et de réadaptation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27BC55D-A1CE-164E-B6A6-CDD42D9FB3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77" y="693926"/>
            <a:ext cx="1385052" cy="1376174"/>
          </a:xfrm>
          <a:prstGeom prst="rect">
            <a:avLst/>
          </a:prstGeom>
        </p:spPr>
      </p:pic>
      <p:pic>
        <p:nvPicPr>
          <p:cNvPr id="4" name="Média en ligne 3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94BE5C4F-85C1-774F-BA18-ADA5DF0E530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99782" y="54615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1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6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6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142EFE3F-D640-4DCA-A564-DC57020C96B4}"/>
              </a:ext>
            </a:extLst>
          </p:cNvPr>
          <p:cNvGraphicFramePr>
            <a:graphicFrameLocks noChangeAspect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517234109"/>
              </p:ext>
            </p:extLst>
          </p:nvPr>
        </p:nvGraphicFramePr>
        <p:xfrm>
          <a:off x="795981" y="1"/>
          <a:ext cx="10600038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58" name="Acrobat Document" r:id="rId10" imgW="9326880" imgH="6034757" progId="AcroExch.Document.DC">
                  <p:embed/>
                </p:oleObj>
              </mc:Choice>
              <mc:Fallback>
                <p:oleObj name="Acrobat Document" r:id="rId10" imgW="9326880" imgH="6034757" progId="AcroExch.Document.DC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142EFE3F-D640-4DCA-A564-DC57020C96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95981" y="1"/>
                        <a:ext cx="10600038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Média en ligne 1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0CE7C32B-8C87-E14D-8C6D-FB642E57DE2A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878107" y="51990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1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1099</TotalTime>
  <Words>1224</Words>
  <Application>Microsoft Office PowerPoint</Application>
  <PresentationFormat>Grand écran</PresentationFormat>
  <Paragraphs>177</Paragraphs>
  <Slides>29</Slides>
  <Notes>29</Notes>
  <HiddenSlides>0</HiddenSlides>
  <MMClips>26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Century Gothic</vt:lpstr>
      <vt:lpstr>Verdana</vt:lpstr>
      <vt:lpstr>Thème Office</vt:lpstr>
      <vt:lpstr>Acrobat Document</vt:lpstr>
      <vt:lpstr>        Alliance     Langage JR        </vt:lpstr>
      <vt:lpstr> Alliance Langage JR– 2021-2023 </vt:lpstr>
      <vt:lpstr> Historique </vt:lpstr>
      <vt:lpstr>Orthophonie communautaire </vt:lpstr>
      <vt:lpstr>Continuum de services concerté en orthophonie communautaire </vt:lpstr>
      <vt:lpstr>Trois principes transversaux</vt:lpstr>
      <vt:lpstr>Mobilisation des communautés</vt:lpstr>
      <vt:lpstr>Activités du continuum</vt:lpstr>
      <vt:lpstr>Présentation PowerPoint</vt:lpstr>
      <vt:lpstr>Alliance  Langage JR: une approche concertée</vt:lpstr>
      <vt:lpstr>Présentation PowerPoint</vt:lpstr>
      <vt:lpstr>Présentation PowerPoint</vt:lpstr>
      <vt:lpstr>Présentation PowerPoint</vt:lpstr>
      <vt:lpstr>La communauté: des acteurs et des collaborateurs essentiels.</vt:lpstr>
      <vt:lpstr>Présentation PowerPoint</vt:lpstr>
      <vt:lpstr>Affiches  pour les organismes français et anglais  Sensibilisation aux  stratégies  de stimulation  du langage</vt:lpstr>
      <vt:lpstr>Napperons pour les parents français et anglais recto-verso</vt:lpstr>
      <vt:lpstr>Dépliant Langage pour les parents français et anglais</vt:lpstr>
      <vt:lpstr>Stratégies de stimulation  français et anglais - reproductibles</vt:lpstr>
      <vt:lpstr>Stratégies de stimulation  français et anglais - reproductibles</vt:lpstr>
      <vt:lpstr>Stratégies de stimulation  français et anglais - reproductibles</vt:lpstr>
      <vt:lpstr>Présentation PowerPoint</vt:lpstr>
      <vt:lpstr>Séances d’information  pour les parents</vt:lpstr>
      <vt:lpstr>Ateliers de stimulation du langage</vt:lpstr>
      <vt:lpstr>Présentation PowerPoint</vt:lpstr>
      <vt:lpstr>Feuillet activités et ressources du territoire</vt:lpstr>
      <vt:lpstr>Signet promotionnel recto verso</vt:lpstr>
      <vt:lpstr>Site Web </vt:lpstr>
      <vt:lpstr>     Pour toute question, contactez-nous  courriel: alliancelangagejr@gmail.com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Alliance             Projet Langage       orthophonie communautaire</dc:title>
  <dc:creator>Emilie Beaulieu-Bayne</dc:creator>
  <cp:lastModifiedBy>Maude Bégin-Gaudette  (CISSSMO16)</cp:lastModifiedBy>
  <cp:revision>115</cp:revision>
  <dcterms:created xsi:type="dcterms:W3CDTF">2022-01-31T17:43:29Z</dcterms:created>
  <dcterms:modified xsi:type="dcterms:W3CDTF">2024-03-19T19:45:43Z</dcterms:modified>
</cp:coreProperties>
</file>